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96" r:id="rId2"/>
    <p:sldId id="258" r:id="rId3"/>
    <p:sldId id="293" r:id="rId4"/>
    <p:sldId id="294" r:id="rId5"/>
    <p:sldId id="295" r:id="rId6"/>
    <p:sldId id="283" r:id="rId7"/>
    <p:sldId id="299" r:id="rId8"/>
    <p:sldId id="261" r:id="rId9"/>
    <p:sldId id="262" r:id="rId10"/>
    <p:sldId id="297" r:id="rId11"/>
    <p:sldId id="308" r:id="rId12"/>
    <p:sldId id="300" r:id="rId13"/>
    <p:sldId id="301" r:id="rId14"/>
    <p:sldId id="269" r:id="rId15"/>
    <p:sldId id="302" r:id="rId16"/>
    <p:sldId id="270" r:id="rId17"/>
    <p:sldId id="303" r:id="rId18"/>
    <p:sldId id="271" r:id="rId19"/>
    <p:sldId id="304" r:id="rId20"/>
    <p:sldId id="272" r:id="rId21"/>
    <p:sldId id="298" r:id="rId22"/>
    <p:sldId id="305" r:id="rId23"/>
    <p:sldId id="273" r:id="rId24"/>
    <p:sldId id="306" r:id="rId25"/>
    <p:sldId id="274" r:id="rId26"/>
    <p:sldId id="275" r:id="rId27"/>
    <p:sldId id="276" r:id="rId28"/>
    <p:sldId id="307" r:id="rId29"/>
    <p:sldId id="277" r:id="rId30"/>
    <p:sldId id="278" r:id="rId31"/>
    <p:sldId id="279" r:id="rId32"/>
    <p:sldId id="286" r:id="rId33"/>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p:scale>
          <a:sx n="76" d="100"/>
          <a:sy n="76" d="100"/>
        </p:scale>
        <p:origin x="-11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'Ark1'!$B$1</c:f>
              <c:strCache>
                <c:ptCount val="1"/>
                <c:pt idx="0">
                  <c:v>2012</c:v>
                </c:pt>
              </c:strCache>
            </c:strRef>
          </c:tx>
          <c:spPr>
            <a:solidFill>
              <a:srgbClr val="0070C0"/>
            </a:solidFill>
          </c:spPr>
          <c:invertIfNegative val="0"/>
          <c:cat>
            <c:strRef>
              <c:f>'Ark1'!$A$2:$A$3</c:f>
              <c:strCache>
                <c:ptCount val="2"/>
                <c:pt idx="0">
                  <c:v>Klager</c:v>
                </c:pt>
                <c:pt idx="1">
                  <c:v>Fellelser</c:v>
                </c:pt>
              </c:strCache>
            </c:strRef>
          </c:cat>
          <c:val>
            <c:numRef>
              <c:f>'Ark1'!$B$2:$B$3</c:f>
              <c:numCache>
                <c:formatCode>General</c:formatCode>
                <c:ptCount val="2"/>
                <c:pt idx="0">
                  <c:v>50</c:v>
                </c:pt>
                <c:pt idx="1">
                  <c:v>23</c:v>
                </c:pt>
              </c:numCache>
            </c:numRef>
          </c:val>
        </c:ser>
        <c:ser>
          <c:idx val="1"/>
          <c:order val="1"/>
          <c:tx>
            <c:strRef>
              <c:f>'Ark1'!$C$1</c:f>
              <c:strCache>
                <c:ptCount val="1"/>
                <c:pt idx="0">
                  <c:v>2013</c:v>
                </c:pt>
              </c:strCache>
            </c:strRef>
          </c:tx>
          <c:spPr>
            <a:solidFill>
              <a:srgbClr val="FF0000"/>
            </a:solidFill>
          </c:spPr>
          <c:invertIfNegative val="0"/>
          <c:cat>
            <c:strRef>
              <c:f>'Ark1'!$A$2:$A$3</c:f>
              <c:strCache>
                <c:ptCount val="2"/>
                <c:pt idx="0">
                  <c:v>Klager</c:v>
                </c:pt>
                <c:pt idx="1">
                  <c:v>Fellelser</c:v>
                </c:pt>
              </c:strCache>
            </c:strRef>
          </c:cat>
          <c:val>
            <c:numRef>
              <c:f>'Ark1'!$C$2:$C$3</c:f>
              <c:numCache>
                <c:formatCode>General</c:formatCode>
                <c:ptCount val="2"/>
                <c:pt idx="0">
                  <c:v>53</c:v>
                </c:pt>
                <c:pt idx="1">
                  <c:v>33</c:v>
                </c:pt>
              </c:numCache>
            </c:numRef>
          </c:val>
        </c:ser>
        <c:dLbls>
          <c:showLegendKey val="0"/>
          <c:showVal val="0"/>
          <c:showCatName val="0"/>
          <c:showSerName val="0"/>
          <c:showPercent val="0"/>
          <c:showBubbleSize val="0"/>
        </c:dLbls>
        <c:gapWidth val="150"/>
        <c:shape val="box"/>
        <c:axId val="46888448"/>
        <c:axId val="46889984"/>
        <c:axId val="0"/>
      </c:bar3DChart>
      <c:catAx>
        <c:axId val="46888448"/>
        <c:scaling>
          <c:orientation val="minMax"/>
        </c:scaling>
        <c:delete val="0"/>
        <c:axPos val="b"/>
        <c:majorTickMark val="out"/>
        <c:minorTickMark val="none"/>
        <c:tickLblPos val="nextTo"/>
        <c:txPr>
          <a:bodyPr/>
          <a:lstStyle/>
          <a:p>
            <a:pPr>
              <a:defRPr>
                <a:latin typeface="Arial" panose="020B0604020202020204" pitchFamily="34" charset="0"/>
                <a:cs typeface="Arial" panose="020B0604020202020204" pitchFamily="34" charset="0"/>
              </a:defRPr>
            </a:pPr>
            <a:endParaRPr lang="nb-NO"/>
          </a:p>
        </c:txPr>
        <c:crossAx val="46889984"/>
        <c:crosses val="autoZero"/>
        <c:auto val="1"/>
        <c:lblAlgn val="ctr"/>
        <c:lblOffset val="100"/>
        <c:noMultiLvlLbl val="0"/>
      </c:catAx>
      <c:valAx>
        <c:axId val="46889984"/>
        <c:scaling>
          <c:orientation val="minMax"/>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nb-NO"/>
          </a:p>
        </c:txPr>
        <c:crossAx val="46888448"/>
        <c:crosses val="autoZero"/>
        <c:crossBetween val="between"/>
      </c:valAx>
    </c:plotArea>
    <c:legend>
      <c:legendPos val="r"/>
      <c:layout/>
      <c:overlay val="0"/>
      <c:txPr>
        <a:bodyPr/>
        <a:lstStyle/>
        <a:p>
          <a:pPr>
            <a:defRPr>
              <a:latin typeface="Arial" panose="020B0604020202020204" pitchFamily="34" charset="0"/>
              <a:cs typeface="Arial" panose="020B0604020202020204" pitchFamily="34" charset="0"/>
            </a:defRPr>
          </a:pPr>
          <a:endParaRPr lang="nb-NO"/>
        </a:p>
      </c:txPr>
    </c:legend>
    <c:plotVisOnly val="1"/>
    <c:dispBlanksAs val="gap"/>
    <c:showDLblsOverMax val="0"/>
  </c:chart>
  <c:txPr>
    <a:bodyPr/>
    <a:lstStyle/>
    <a:p>
      <a:pPr>
        <a:defRPr sz="1800"/>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DA49D17-CD24-433D-BB5F-F8FDD78AA58F}" type="datetimeFigureOut">
              <a:rPr lang="nb-NO" smtClean="0"/>
              <a:pPr/>
              <a:t>16.03.2014</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503C7C4-B923-4672-BA5F-655A6A635AAC}" type="slidenum">
              <a:rPr lang="nb-NO" smtClean="0"/>
              <a:pPr/>
              <a:t>‹#›</a:t>
            </a:fld>
            <a:endParaRPr lang="nb-NO"/>
          </a:p>
        </p:txBody>
      </p:sp>
    </p:spTree>
    <p:extLst>
      <p:ext uri="{BB962C8B-B14F-4D97-AF65-F5344CB8AC3E}">
        <p14:creationId xmlns:p14="http://schemas.microsoft.com/office/powerpoint/2010/main" val="81877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33AFDF-1223-4395-835B-BDB8FAC5DD0A}" type="datetimeFigureOut">
              <a:rPr lang="nb-NO" smtClean="0"/>
              <a:pPr/>
              <a:t>16.03.2014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1F3D75-2B01-4C27-9ED9-A2B744D0CEA1}" type="slidenum">
              <a:rPr lang="nb-NO" smtClean="0"/>
              <a:pPr/>
              <a:t>‹#›</a:t>
            </a:fld>
            <a:endParaRPr lang="nb-NO"/>
          </a:p>
        </p:txBody>
      </p:sp>
    </p:spTree>
    <p:extLst>
      <p:ext uri="{BB962C8B-B14F-4D97-AF65-F5344CB8AC3E}">
        <p14:creationId xmlns:p14="http://schemas.microsoft.com/office/powerpoint/2010/main" val="234350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5061685-3F09-4D83-BD82-D877084FF5EA}" type="slidenum">
              <a:rPr lang="nb-NO" smtClean="0"/>
              <a:pPr/>
              <a:t>7</a:t>
            </a:fld>
            <a:endParaRPr lang="nb-NO"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nb-NO" smtClean="0"/>
          </a:p>
        </p:txBody>
      </p:sp>
      <p:sp>
        <p:nvSpPr>
          <p:cNvPr id="5" name="Plassholder for topptekst 4"/>
          <p:cNvSpPr>
            <a:spLocks noGrp="1"/>
          </p:cNvSpPr>
          <p:nvPr>
            <p:ph type="hdr" sz="quarter" idx="10"/>
          </p:nvPr>
        </p:nvSpPr>
        <p:spPr/>
        <p:txBody>
          <a:bodyPr/>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188AC-A549-48A6-B992-D6AF50682086}" type="slidenum">
              <a:rPr lang="nb-NO"/>
              <a:pPr/>
              <a:t>32</a:t>
            </a:fld>
            <a:endParaRPr lang="nb-NO"/>
          </a:p>
        </p:txBody>
      </p:sp>
      <p:sp>
        <p:nvSpPr>
          <p:cNvPr id="45058" name="Rectangle 2"/>
          <p:cNvSpPr>
            <a:spLocks noGrp="1" noRot="1" noChangeAspect="1" noChangeArrowheads="1" noTextEdit="1"/>
          </p:cNvSpPr>
          <p:nvPr>
            <p:ph type="sldImg"/>
          </p:nvPr>
        </p:nvSpPr>
        <p:spPr>
          <a:xfrm>
            <a:off x="917575" y="744538"/>
            <a:ext cx="4964113" cy="3724275"/>
          </a:xfrm>
          <a:ln/>
        </p:spPr>
      </p:sp>
      <p:sp>
        <p:nvSpPr>
          <p:cNvPr id="45059" name="Rectangle 3"/>
          <p:cNvSpPr>
            <a:spLocks noGrp="1" noChangeArrowheads="1"/>
          </p:cNvSpPr>
          <p:nvPr>
            <p:ph type="body" idx="1"/>
          </p:nvPr>
        </p:nvSpPr>
        <p:spPr>
          <a:xfrm>
            <a:off x="906357" y="4715153"/>
            <a:ext cx="4984962" cy="4466987"/>
          </a:xfrm>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3" name="Rektangel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ktangel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ktangel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ktangel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ktangel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vrundet rektangel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vrundet rektangel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ktangel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b-NO" smtClean="0"/>
              <a:t>Klikk for å redigere tittelstil</a:t>
            </a:r>
            <a:endParaRPr kumimoji="0" lang="en-US"/>
          </a:p>
        </p:txBody>
      </p:sp>
      <p:sp>
        <p:nvSpPr>
          <p:cNvPr id="9" name="Undertit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28" name="Plassholder for dato 27"/>
          <p:cNvSpPr>
            <a:spLocks noGrp="1"/>
          </p:cNvSpPr>
          <p:nvPr>
            <p:ph type="dt" sz="half" idx="10"/>
          </p:nvPr>
        </p:nvSpPr>
        <p:spPr>
          <a:xfrm>
            <a:off x="6705600" y="4206240"/>
            <a:ext cx="960120" cy="457200"/>
          </a:xfrm>
        </p:spPr>
        <p:txBody>
          <a:bodyPr/>
          <a:lstStyle/>
          <a:p>
            <a:fld id="{349BF810-6D92-4931-8777-D08617FE66B0}" type="datetimeFigureOut">
              <a:rPr lang="nb-NO" smtClean="0"/>
              <a:pPr/>
              <a:t>16.03.2014</a:t>
            </a:fld>
            <a:endParaRPr lang="nb-NO"/>
          </a:p>
        </p:txBody>
      </p:sp>
      <p:sp>
        <p:nvSpPr>
          <p:cNvPr id="17" name="Plassholder for bunntekst 16"/>
          <p:cNvSpPr>
            <a:spLocks noGrp="1"/>
          </p:cNvSpPr>
          <p:nvPr>
            <p:ph type="ftr" sz="quarter" idx="11"/>
          </p:nvPr>
        </p:nvSpPr>
        <p:spPr>
          <a:xfrm>
            <a:off x="5410200" y="4205288"/>
            <a:ext cx="1295400" cy="457200"/>
          </a:xfrm>
        </p:spPr>
        <p:txBody>
          <a:bodyPr/>
          <a:lstStyle/>
          <a:p>
            <a:endParaRPr lang="nb-NO"/>
          </a:p>
        </p:txBody>
      </p:sp>
      <p:sp>
        <p:nvSpPr>
          <p:cNvPr id="29" name="Plassholder for lysbilde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8E5A058-7515-4780-A04D-023121A01410}"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81800" y="1143000"/>
            <a:ext cx="1905000" cy="5486400"/>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1143000"/>
            <a:ext cx="6248400" cy="5486400"/>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innhold 2"/>
          <p:cNvSpPr>
            <a:spLocks noGrp="1"/>
          </p:cNvSpPr>
          <p:nvPr>
            <p:ph idx="1"/>
          </p:nvPr>
        </p:nvSpPr>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innhol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381000" y="1143000"/>
            <a:ext cx="8382000" cy="1069848"/>
          </a:xfrm>
        </p:spPr>
        <p:txBody>
          <a:bodyPr anchor="ctr"/>
          <a:lstStyle>
            <a:lvl1pPr>
              <a:defRPr sz="4000" b="0" i="0" cap="none" baseline="0"/>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6" name="Plassholder for dato 25"/>
          <p:cNvSpPr>
            <a:spLocks noGrp="1"/>
          </p:cNvSpPr>
          <p:nvPr>
            <p:ph type="dt" sz="half" idx="10"/>
          </p:nvPr>
        </p:nvSpPr>
        <p:spPr/>
        <p:txBody>
          <a:bodyPr rtlCol="0"/>
          <a:lstStyle/>
          <a:p>
            <a:fld id="{349BF810-6D92-4931-8777-D08617FE66B0}" type="datetimeFigureOut">
              <a:rPr lang="nb-NO" smtClean="0"/>
              <a:pPr/>
              <a:t>16.03.2014</a:t>
            </a:fld>
            <a:endParaRPr lang="nb-NO"/>
          </a:p>
        </p:txBody>
      </p:sp>
      <p:sp>
        <p:nvSpPr>
          <p:cNvPr id="27" name="Plassholder for lysbildenummer 26"/>
          <p:cNvSpPr>
            <a:spLocks noGrp="1"/>
          </p:cNvSpPr>
          <p:nvPr>
            <p:ph type="sldNum" sz="quarter" idx="11"/>
          </p:nvPr>
        </p:nvSpPr>
        <p:spPr/>
        <p:txBody>
          <a:bodyPr rtlCol="0"/>
          <a:lstStyle/>
          <a:p>
            <a:fld id="{18E5A058-7515-4780-A04D-023121A01410}" type="slidenum">
              <a:rPr lang="nb-NO" smtClean="0"/>
              <a:pPr/>
              <a:t>‹#›</a:t>
            </a:fld>
            <a:endParaRPr lang="nb-NO"/>
          </a:p>
        </p:txBody>
      </p:sp>
      <p:sp>
        <p:nvSpPr>
          <p:cNvPr id="28" name="Plassholder for bunntekst 27"/>
          <p:cNvSpPr>
            <a:spLocks noGrp="1"/>
          </p:cNvSpPr>
          <p:nvPr>
            <p:ph type="ftr" sz="quarter" idx="12"/>
          </p:nvPr>
        </p:nvSpPr>
        <p:spPr/>
        <p:txBody>
          <a:bodyPr rtlCol="0"/>
          <a:lstStyle/>
          <a:p>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b-NO" smtClean="0"/>
              <a:t>Klikk for å redigere tittelstil</a:t>
            </a:r>
            <a:endParaRPr kumimoji="0" lang="en-US"/>
          </a:p>
        </p:txBody>
      </p:sp>
      <p:sp>
        <p:nvSpPr>
          <p:cNvPr id="3" name="Plassholder for dato 2"/>
          <p:cNvSpPr>
            <a:spLocks noGrp="1"/>
          </p:cNvSpPr>
          <p:nvPr>
            <p:ph type="dt" sz="half" idx="10"/>
          </p:nvPr>
        </p:nvSpPr>
        <p:spPr>
          <a:xfrm>
            <a:off x="6583680" y="612648"/>
            <a:ext cx="957264" cy="457200"/>
          </a:xfrm>
        </p:spPr>
        <p:txBody>
          <a:bodyPr/>
          <a:lstStyle/>
          <a:p>
            <a:fld id="{349BF810-6D92-4931-8777-D08617FE66B0}" type="datetimeFigureOut">
              <a:rPr lang="nb-NO" smtClean="0"/>
              <a:pPr/>
              <a:t>16.03.2014</a:t>
            </a:fld>
            <a:endParaRPr lang="nb-NO"/>
          </a:p>
        </p:txBody>
      </p:sp>
      <p:sp>
        <p:nvSpPr>
          <p:cNvPr id="4" name="Plassholder for bunntekst 3"/>
          <p:cNvSpPr>
            <a:spLocks noGrp="1"/>
          </p:cNvSpPr>
          <p:nvPr>
            <p:ph type="ftr" sz="quarter" idx="11"/>
          </p:nvPr>
        </p:nvSpPr>
        <p:spPr>
          <a:xfrm>
            <a:off x="5257800" y="612648"/>
            <a:ext cx="1325880" cy="457200"/>
          </a:xfrm>
        </p:spPr>
        <p:txBody>
          <a:bodyPr/>
          <a:lstStyle/>
          <a:p>
            <a:endParaRPr lang="nb-NO"/>
          </a:p>
        </p:txBody>
      </p:sp>
      <p:sp>
        <p:nvSpPr>
          <p:cNvPr id="5" name="Plassholder for lysbildenummer 4"/>
          <p:cNvSpPr>
            <a:spLocks noGrp="1"/>
          </p:cNvSpPr>
          <p:nvPr>
            <p:ph type="sldNum" sz="quarter" idx="12"/>
          </p:nvPr>
        </p:nvSpPr>
        <p:spPr>
          <a:xfrm>
            <a:off x="8174736" y="2272"/>
            <a:ext cx="762000" cy="365760"/>
          </a:xfrm>
        </p:spPr>
        <p:txBody>
          <a:bodyPr/>
          <a:lstStyle/>
          <a:p>
            <a:fld id="{18E5A058-7515-4780-A04D-023121A01410}"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353496" y="1101970"/>
            <a:ext cx="3383280" cy="877824"/>
          </a:xfrm>
        </p:spPr>
        <p:txBody>
          <a:bodyPr anchor="b"/>
          <a:lstStyle>
            <a:lvl1pPr algn="l">
              <a:buNone/>
              <a:defRPr sz="1800" b="1"/>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4" name="Plassholder for innhol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b-NO" smtClean="0"/>
              <a:t>Klikk for å redigere tittelstil</a:t>
            </a:r>
            <a:endParaRPr kumimoji="0" lang="en-US"/>
          </a:p>
        </p:txBody>
      </p:sp>
      <p:sp>
        <p:nvSpPr>
          <p:cNvPr id="3" name="Plassholder for bild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b-NO" smtClean="0"/>
              <a:t>Klikk ikonet for å legge til et bilde</a:t>
            </a:r>
            <a:endParaRPr kumimoji="0" lang="en-US" dirty="0"/>
          </a:p>
        </p:txBody>
      </p:sp>
      <p:sp>
        <p:nvSpPr>
          <p:cNvPr id="4" name="Plassholder for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349BF810-6D92-4931-8777-D08617FE66B0}" type="datetimeFigureOut">
              <a:rPr lang="nb-NO" smtClean="0"/>
              <a:pPr/>
              <a:t>16.03.2014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ktangel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ktangel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ktangel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ktangel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ktangel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vrundet rektangel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vrundet rektangel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ktangel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ktangel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ktangel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ktangel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ktangel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ktangel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ssholder for tittel 21"/>
          <p:cNvSpPr>
            <a:spLocks noGrp="1"/>
          </p:cNvSpPr>
          <p:nvPr>
            <p:ph type="title"/>
          </p:nvPr>
        </p:nvSpPr>
        <p:spPr>
          <a:xfrm>
            <a:off x="457200" y="1143000"/>
            <a:ext cx="8229600" cy="1066800"/>
          </a:xfrm>
          <a:prstGeom prst="rect">
            <a:avLst/>
          </a:prstGeom>
        </p:spPr>
        <p:txBody>
          <a:bodyPr vert="horz" anchor="ctr">
            <a:normAutofit/>
          </a:body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4" name="Plassholder for dato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49BF810-6D92-4931-8777-D08617FE66B0}" type="datetimeFigureOut">
              <a:rPr lang="nb-NO" smtClean="0"/>
              <a:pPr/>
              <a:t>16.03.2014</a:t>
            </a:fld>
            <a:endParaRPr lang="nb-NO"/>
          </a:p>
        </p:txBody>
      </p:sp>
      <p:sp>
        <p:nvSpPr>
          <p:cNvPr id="3" name="Plassholder for bunnteks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nb-NO"/>
          </a:p>
        </p:txBody>
      </p:sp>
      <p:sp>
        <p:nvSpPr>
          <p:cNvPr id="23" name="Plassholder for lysbilde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8E5A058-7515-4780-A04D-023121A01410}"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4.14-skvadronens veiledning</a:t>
            </a:r>
            <a:endParaRPr lang="nb-NO" dirty="0"/>
          </a:p>
        </p:txBody>
      </p:sp>
      <p:sp>
        <p:nvSpPr>
          <p:cNvPr id="5" name="Undertittel 4"/>
          <p:cNvSpPr>
            <a:spLocks noGrp="1"/>
          </p:cNvSpPr>
          <p:nvPr>
            <p:ph type="subTitle" idx="1"/>
          </p:nvPr>
        </p:nvSpPr>
        <p:spPr/>
        <p:txBody>
          <a:bodyPr/>
          <a:lstStyle/>
          <a:p>
            <a:endParaRPr lang="nb-NO" dirty="0">
              <a:solidFill>
                <a:schemeClr val="tx1"/>
              </a:solidFill>
              <a:latin typeface="Arial" panose="020B0604020202020204" pitchFamily="34" charset="0"/>
              <a:cs typeface="Arial" panose="020B0604020202020204" pitchFamily="34" charset="0"/>
            </a:endParaRPr>
          </a:p>
        </p:txBody>
      </p:sp>
      <p:pic>
        <p:nvPicPr>
          <p:cNvPr id="6" name="Bilde 5" descr="Logo NY 2011.jpg"/>
          <p:cNvPicPr>
            <a:picLocks noChangeAspect="1"/>
          </p:cNvPicPr>
          <p:nvPr/>
        </p:nvPicPr>
        <p:blipFill>
          <a:blip r:embed="rId2" cstate="print"/>
          <a:stretch>
            <a:fillRect/>
          </a:stretch>
        </p:blipFill>
        <p:spPr>
          <a:xfrm>
            <a:off x="7380312" y="5805264"/>
            <a:ext cx="1598603" cy="900000"/>
          </a:xfrm>
          <a:prstGeom prst="rect">
            <a:avLst/>
          </a:prstGeom>
        </p:spPr>
      </p:pic>
    </p:spTree>
    <p:extLst>
      <p:ext uri="{BB962C8B-B14F-4D97-AF65-F5344CB8AC3E}">
        <p14:creationId xmlns:p14="http://schemas.microsoft.com/office/powerpoint/2010/main" val="271014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ktangel 1"/>
          <p:cNvSpPr/>
          <p:nvPr/>
        </p:nvSpPr>
        <p:spPr>
          <a:xfrm>
            <a:off x="4590789" y="0"/>
            <a:ext cx="4572000" cy="6494085"/>
          </a:xfrm>
          <a:prstGeom prst="rect">
            <a:avLst/>
          </a:prstGeom>
          <a:solidFill>
            <a:schemeClr val="tx1"/>
          </a:solidFill>
        </p:spPr>
        <p:txBody>
          <a:bodyPr>
            <a:spAutoFit/>
          </a:bodyPr>
          <a:lstStyle/>
          <a:p>
            <a:r>
              <a:rPr lang="nb-NO" sz="1600" dirty="0" smtClean="0">
                <a:solidFill>
                  <a:schemeClr val="bg1"/>
                </a:solidFill>
                <a:latin typeface="Arial" panose="020B0604020202020204" pitchFamily="34" charset="0"/>
                <a:cs typeface="Arial" panose="020B0604020202020204" pitchFamily="34" charset="0"/>
              </a:rPr>
              <a:t>Følgende </a:t>
            </a:r>
            <a:r>
              <a:rPr lang="nb-NO" sz="1600" dirty="0">
                <a:solidFill>
                  <a:schemeClr val="bg1"/>
                </a:solidFill>
                <a:latin typeface="Arial" panose="020B0604020202020204" pitchFamily="34" charset="0"/>
                <a:cs typeface="Arial" panose="020B0604020202020204" pitchFamily="34" charset="0"/>
              </a:rPr>
              <a:t>redaksjoner ble felt én gang:</a:t>
            </a:r>
          </a:p>
          <a:p>
            <a:r>
              <a:rPr lang="nb-NO" sz="1600" dirty="0">
                <a:solidFill>
                  <a:schemeClr val="bg1"/>
                </a:solidFill>
                <a:latin typeface="Arial" panose="020B0604020202020204" pitchFamily="34" charset="0"/>
                <a:cs typeface="Arial" panose="020B0604020202020204" pitchFamily="34" charset="0"/>
              </a:rPr>
              <a:t>Strilen</a:t>
            </a:r>
          </a:p>
          <a:p>
            <a:r>
              <a:rPr lang="nb-NO" sz="1600" dirty="0" err="1">
                <a:solidFill>
                  <a:schemeClr val="bg1"/>
                </a:solidFill>
                <a:latin typeface="Arial" panose="020B0604020202020204" pitchFamily="34" charset="0"/>
                <a:cs typeface="Arial" panose="020B0604020202020204" pitchFamily="34" charset="0"/>
              </a:rPr>
              <a:t>iTromsø</a:t>
            </a:r>
            <a:endParaRPr lang="nb-NO" sz="1600" dirty="0">
              <a:solidFill>
                <a:schemeClr val="bg1"/>
              </a:solidFill>
              <a:latin typeface="Arial" panose="020B0604020202020204" pitchFamily="34" charset="0"/>
              <a:cs typeface="Arial" panose="020B0604020202020204" pitchFamily="34" charset="0"/>
            </a:endParaRPr>
          </a:p>
          <a:p>
            <a:r>
              <a:rPr lang="nb-NO" sz="1600" dirty="0">
                <a:solidFill>
                  <a:schemeClr val="bg1"/>
                </a:solidFill>
                <a:latin typeface="Arial" panose="020B0604020202020204" pitchFamily="34" charset="0"/>
                <a:cs typeface="Arial" panose="020B0604020202020204" pitchFamily="34" charset="0"/>
              </a:rPr>
              <a:t>Hitra-Frøya</a:t>
            </a:r>
          </a:p>
          <a:p>
            <a:r>
              <a:rPr lang="nb-NO" sz="1600" dirty="0">
                <a:solidFill>
                  <a:schemeClr val="bg1"/>
                </a:solidFill>
                <a:latin typeface="Arial" panose="020B0604020202020204" pitchFamily="34" charset="0"/>
                <a:cs typeface="Arial" panose="020B0604020202020204" pitchFamily="34" charset="0"/>
              </a:rPr>
              <a:t>Landevei.no</a:t>
            </a:r>
          </a:p>
          <a:p>
            <a:r>
              <a:rPr lang="nb-NO" sz="1600" dirty="0" err="1">
                <a:solidFill>
                  <a:schemeClr val="bg1"/>
                </a:solidFill>
                <a:latin typeface="Arial" panose="020B0604020202020204" pitchFamily="34" charset="0"/>
                <a:cs typeface="Arial" panose="020B0604020202020204" pitchFamily="34" charset="0"/>
              </a:rPr>
              <a:t>TvNorge</a:t>
            </a:r>
            <a:endParaRPr lang="nb-NO" sz="1600" dirty="0">
              <a:solidFill>
                <a:schemeClr val="bg1"/>
              </a:solidFill>
              <a:latin typeface="Arial" panose="020B0604020202020204" pitchFamily="34" charset="0"/>
              <a:cs typeface="Arial" panose="020B0604020202020204" pitchFamily="34" charset="0"/>
            </a:endParaRPr>
          </a:p>
          <a:p>
            <a:r>
              <a:rPr lang="nb-NO" sz="1600" dirty="0">
                <a:solidFill>
                  <a:schemeClr val="bg1"/>
                </a:solidFill>
                <a:latin typeface="Arial" panose="020B0604020202020204" pitchFamily="34" charset="0"/>
                <a:cs typeface="Arial" panose="020B0604020202020204" pitchFamily="34" charset="0"/>
              </a:rPr>
              <a:t>Sogn Avis</a:t>
            </a:r>
          </a:p>
          <a:p>
            <a:r>
              <a:rPr lang="nb-NO" sz="1600" dirty="0">
                <a:solidFill>
                  <a:schemeClr val="bg1"/>
                </a:solidFill>
                <a:latin typeface="Arial" panose="020B0604020202020204" pitchFamily="34" charset="0"/>
                <a:cs typeface="Arial" panose="020B0604020202020204" pitchFamily="34" charset="0"/>
              </a:rPr>
              <a:t>Transportmagasinet/tungt.no</a:t>
            </a:r>
          </a:p>
          <a:p>
            <a:r>
              <a:rPr lang="nb-NO" sz="1600" dirty="0">
                <a:solidFill>
                  <a:schemeClr val="bg1"/>
                </a:solidFill>
                <a:latin typeface="Arial" panose="020B0604020202020204" pitchFamily="34" charset="0"/>
                <a:cs typeface="Arial" panose="020B0604020202020204" pitchFamily="34" charset="0"/>
              </a:rPr>
              <a:t>Fjell-Ljom</a:t>
            </a:r>
          </a:p>
          <a:p>
            <a:r>
              <a:rPr lang="nb-NO" sz="1600" dirty="0">
                <a:solidFill>
                  <a:schemeClr val="bg1"/>
                </a:solidFill>
                <a:latin typeface="Arial" panose="020B0604020202020204" pitchFamily="34" charset="0"/>
                <a:cs typeface="Arial" panose="020B0604020202020204" pitchFamily="34" charset="0"/>
              </a:rPr>
              <a:t>Nordlys</a:t>
            </a:r>
          </a:p>
          <a:p>
            <a:r>
              <a:rPr lang="nb-NO" sz="1600" dirty="0">
                <a:solidFill>
                  <a:schemeClr val="bg1"/>
                </a:solidFill>
                <a:latin typeface="Arial" panose="020B0604020202020204" pitchFamily="34" charset="0"/>
                <a:cs typeface="Arial" panose="020B0604020202020204" pitchFamily="34" charset="0"/>
              </a:rPr>
              <a:t>Sandefjords Blad</a:t>
            </a:r>
          </a:p>
          <a:p>
            <a:r>
              <a:rPr lang="nb-NO" sz="1600" dirty="0">
                <a:solidFill>
                  <a:schemeClr val="bg1"/>
                </a:solidFill>
                <a:latin typeface="Arial" panose="020B0604020202020204" pitchFamily="34" charset="0"/>
                <a:cs typeface="Arial" panose="020B0604020202020204" pitchFamily="34" charset="0"/>
              </a:rPr>
              <a:t>Eidsvoll Ullensaker Blad</a:t>
            </a:r>
          </a:p>
          <a:p>
            <a:r>
              <a:rPr lang="nb-NO" sz="1600" dirty="0">
                <a:solidFill>
                  <a:schemeClr val="bg1"/>
                </a:solidFill>
                <a:latin typeface="Arial" panose="020B0604020202020204" pitchFamily="34" charset="0"/>
                <a:cs typeface="Arial" panose="020B0604020202020204" pitchFamily="34" charset="0"/>
              </a:rPr>
              <a:t>Agder</a:t>
            </a:r>
          </a:p>
          <a:p>
            <a:r>
              <a:rPr lang="nb-NO" sz="1600" dirty="0">
                <a:solidFill>
                  <a:schemeClr val="bg1"/>
                </a:solidFill>
                <a:latin typeface="Arial" panose="020B0604020202020204" pitchFamily="34" charset="0"/>
                <a:cs typeface="Arial" panose="020B0604020202020204" pitchFamily="34" charset="0"/>
              </a:rPr>
              <a:t>Næravisa</a:t>
            </a:r>
          </a:p>
          <a:p>
            <a:r>
              <a:rPr lang="nb-NO" sz="1600" dirty="0">
                <a:solidFill>
                  <a:schemeClr val="bg1"/>
                </a:solidFill>
                <a:latin typeface="Arial" panose="020B0604020202020204" pitchFamily="34" charset="0"/>
                <a:cs typeface="Arial" panose="020B0604020202020204" pitchFamily="34" charset="0"/>
              </a:rPr>
              <a:t>Se og Hør</a:t>
            </a:r>
          </a:p>
          <a:p>
            <a:r>
              <a:rPr lang="nb-NO" sz="1600" dirty="0">
                <a:solidFill>
                  <a:schemeClr val="bg1"/>
                </a:solidFill>
                <a:latin typeface="Arial" panose="020B0604020202020204" pitchFamily="34" charset="0"/>
                <a:cs typeface="Arial" panose="020B0604020202020204" pitchFamily="34" charset="0"/>
              </a:rPr>
              <a:t>Valdres</a:t>
            </a:r>
          </a:p>
          <a:p>
            <a:r>
              <a:rPr lang="nb-NO" sz="1600" dirty="0">
                <a:solidFill>
                  <a:schemeClr val="bg1"/>
                </a:solidFill>
                <a:latin typeface="Arial" panose="020B0604020202020204" pitchFamily="34" charset="0"/>
                <a:cs typeface="Arial" panose="020B0604020202020204" pitchFamily="34" charset="0"/>
              </a:rPr>
              <a:t>Hallingdølen</a:t>
            </a:r>
          </a:p>
          <a:p>
            <a:r>
              <a:rPr lang="nb-NO" sz="1600" dirty="0">
                <a:solidFill>
                  <a:schemeClr val="bg1"/>
                </a:solidFill>
                <a:latin typeface="Arial" panose="020B0604020202020204" pitchFamily="34" charset="0"/>
                <a:cs typeface="Arial" panose="020B0604020202020204" pitchFamily="34" charset="0"/>
              </a:rPr>
              <a:t>Vepsen</a:t>
            </a:r>
          </a:p>
          <a:p>
            <a:r>
              <a:rPr lang="nb-NO" sz="1600" dirty="0">
                <a:solidFill>
                  <a:schemeClr val="bg1"/>
                </a:solidFill>
                <a:latin typeface="Arial" panose="020B0604020202020204" pitchFamily="34" charset="0"/>
                <a:cs typeface="Arial" panose="020B0604020202020204" pitchFamily="34" charset="0"/>
              </a:rPr>
              <a:t>Sør-Trøndelag</a:t>
            </a:r>
          </a:p>
          <a:p>
            <a:r>
              <a:rPr lang="nb-NO" sz="1600" dirty="0">
                <a:solidFill>
                  <a:schemeClr val="bg1"/>
                </a:solidFill>
                <a:latin typeface="Arial" panose="020B0604020202020204" pitchFamily="34" charset="0"/>
                <a:cs typeface="Arial" panose="020B0604020202020204" pitchFamily="34" charset="0"/>
              </a:rPr>
              <a:t>Telen</a:t>
            </a:r>
          </a:p>
          <a:p>
            <a:r>
              <a:rPr lang="nb-NO" sz="1600" dirty="0">
                <a:solidFill>
                  <a:schemeClr val="bg1"/>
                </a:solidFill>
                <a:latin typeface="Arial" panose="020B0604020202020204" pitchFamily="34" charset="0"/>
                <a:cs typeface="Arial" panose="020B0604020202020204" pitchFamily="34" charset="0"/>
              </a:rPr>
              <a:t>Helgelands Blad</a:t>
            </a:r>
          </a:p>
          <a:p>
            <a:r>
              <a:rPr lang="nb-NO" sz="1600" dirty="0">
                <a:solidFill>
                  <a:schemeClr val="bg1"/>
                </a:solidFill>
                <a:latin typeface="Arial" panose="020B0604020202020204" pitchFamily="34" charset="0"/>
                <a:cs typeface="Arial" panose="020B0604020202020204" pitchFamily="34" charset="0"/>
              </a:rPr>
              <a:t>Avisa Nordland</a:t>
            </a:r>
          </a:p>
          <a:p>
            <a:r>
              <a:rPr lang="nb-NO" sz="1600" dirty="0">
                <a:solidFill>
                  <a:schemeClr val="bg1"/>
                </a:solidFill>
                <a:latin typeface="Arial" panose="020B0604020202020204" pitchFamily="34" charset="0"/>
                <a:cs typeface="Arial" panose="020B0604020202020204" pitchFamily="34" charset="0"/>
              </a:rPr>
              <a:t>Dagens Næringsliv</a:t>
            </a:r>
          </a:p>
          <a:p>
            <a:r>
              <a:rPr lang="nb-NO" sz="1600" dirty="0">
                <a:solidFill>
                  <a:schemeClr val="bg1"/>
                </a:solidFill>
                <a:latin typeface="Arial" panose="020B0604020202020204" pitchFamily="34" charset="0"/>
                <a:cs typeface="Arial" panose="020B0604020202020204" pitchFamily="34" charset="0"/>
              </a:rPr>
              <a:t>Radio Øst</a:t>
            </a:r>
          </a:p>
          <a:p>
            <a:r>
              <a:rPr lang="nb-NO" sz="1600" dirty="0">
                <a:solidFill>
                  <a:schemeClr val="bg1"/>
                </a:solidFill>
                <a:latin typeface="Arial" panose="020B0604020202020204" pitchFamily="34" charset="0"/>
                <a:cs typeface="Arial" panose="020B0604020202020204" pitchFamily="34" charset="0"/>
              </a:rPr>
              <a:t>Bodø Nu</a:t>
            </a:r>
          </a:p>
          <a:p>
            <a:r>
              <a:rPr lang="nb-NO" sz="1600" dirty="0">
                <a:solidFill>
                  <a:schemeClr val="bg1"/>
                </a:solidFill>
                <a:latin typeface="Arial" panose="020B0604020202020204" pitchFamily="34" charset="0"/>
                <a:cs typeface="Arial" panose="020B0604020202020204" pitchFamily="34" charset="0"/>
              </a:rPr>
              <a:t>Aura </a:t>
            </a:r>
            <a:r>
              <a:rPr lang="nb-NO" sz="1600" dirty="0" smtClean="0">
                <a:solidFill>
                  <a:schemeClr val="bg1"/>
                </a:solidFill>
                <a:latin typeface="Arial" panose="020B0604020202020204" pitchFamily="34" charset="0"/>
                <a:cs typeface="Arial" panose="020B0604020202020204" pitchFamily="34" charset="0"/>
              </a:rPr>
              <a:t>Avis</a:t>
            </a:r>
            <a:endParaRPr lang="nb-NO" sz="1600" dirty="0">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683568" y="0"/>
            <a:ext cx="2952328" cy="6370975"/>
          </a:xfrm>
          <a:prstGeom prst="rect">
            <a:avLst/>
          </a:prstGeom>
          <a:solidFill>
            <a:schemeClr val="tx1"/>
          </a:solidFill>
        </p:spPr>
        <p:txBody>
          <a:bodyPr wrap="square" rtlCol="0">
            <a:spAutoFit/>
          </a:bodyPr>
          <a:lstStyle/>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Tre </a:t>
            </a:r>
            <a:r>
              <a:rPr lang="nb-NO" sz="2400" dirty="0">
                <a:solidFill>
                  <a:schemeClr val="bg1"/>
                </a:solidFill>
                <a:latin typeface="Arial" panose="020B0604020202020204" pitchFamily="34" charset="0"/>
                <a:cs typeface="Arial" panose="020B0604020202020204" pitchFamily="34" charset="0"/>
              </a:rPr>
              <a:t>redaksjoner ble felt mer enn én gang:</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TV2 </a:t>
            </a:r>
            <a:r>
              <a:rPr lang="nb-NO" sz="2400" dirty="0">
                <a:solidFill>
                  <a:schemeClr val="bg1"/>
                </a:solidFill>
                <a:latin typeface="Arial" panose="020B0604020202020204" pitchFamily="34" charset="0"/>
                <a:cs typeface="Arial" panose="020B0604020202020204" pitchFamily="34" charset="0"/>
              </a:rPr>
              <a:t>– 3 ganger</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NRK </a:t>
            </a:r>
            <a:r>
              <a:rPr lang="nb-NO" sz="2400" dirty="0">
                <a:solidFill>
                  <a:schemeClr val="bg1"/>
                </a:solidFill>
                <a:latin typeface="Arial" panose="020B0604020202020204" pitchFamily="34" charset="0"/>
                <a:cs typeface="Arial" panose="020B0604020202020204" pitchFamily="34" charset="0"/>
              </a:rPr>
              <a:t>Dagsrevyen – 3 ganger (2 ganger Dagsrevyen + NRK Buskerud)</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Klassekampen </a:t>
            </a:r>
            <a:r>
              <a:rPr lang="nb-NO" sz="2400" dirty="0">
                <a:solidFill>
                  <a:schemeClr val="bg1"/>
                </a:solidFill>
                <a:latin typeface="Arial" panose="020B0604020202020204" pitchFamily="34" charset="0"/>
                <a:cs typeface="Arial" panose="020B0604020202020204" pitchFamily="34" charset="0"/>
              </a:rPr>
              <a:t>– 2 </a:t>
            </a:r>
            <a:r>
              <a:rPr lang="nb-NO" sz="2400" dirty="0" smtClean="0">
                <a:solidFill>
                  <a:schemeClr val="bg1"/>
                </a:solidFill>
                <a:latin typeface="Arial" panose="020B0604020202020204" pitchFamily="34" charset="0"/>
                <a:cs typeface="Arial" panose="020B0604020202020204" pitchFamily="34" charset="0"/>
              </a:rPr>
              <a:t>ganger</a:t>
            </a:r>
            <a:endParaRPr lang="nb-NO" sz="2400" dirty="0">
              <a:solidFill>
                <a:schemeClr val="bg1"/>
              </a:solidFill>
              <a:latin typeface="Arial" panose="020B0604020202020204" pitchFamily="34" charset="0"/>
              <a:cs typeface="Arial" panose="020B0604020202020204" pitchFamily="34" charset="0"/>
            </a:endParaRPr>
          </a:p>
          <a:p>
            <a:endParaRPr lang="nb-NO" sz="2400" dirty="0" smtClean="0">
              <a:solidFill>
                <a:schemeClr val="bg1"/>
              </a:solidFill>
              <a:latin typeface="Arial" panose="020B0604020202020204" pitchFamily="34" charset="0"/>
              <a:cs typeface="Arial" panose="020B0604020202020204" pitchFamily="34" charset="0"/>
            </a:endParaRPr>
          </a:p>
          <a:p>
            <a:endParaRPr lang="nb-NO" sz="2400" dirty="0" smtClean="0">
              <a:solidFill>
                <a:schemeClr val="bg1"/>
              </a:solidFill>
              <a:latin typeface="Arial" panose="020B0604020202020204" pitchFamily="34" charset="0"/>
              <a:cs typeface="Arial" panose="020B0604020202020204" pitchFamily="34" charset="0"/>
            </a:endParaRPr>
          </a:p>
          <a:p>
            <a:endParaRPr lang="nb-NO"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39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1706703" y="1988840"/>
            <a:ext cx="5606022" cy="3046988"/>
          </a:xfrm>
          <a:prstGeom prst="rect">
            <a:avLst/>
          </a:prstGeom>
          <a:noFill/>
        </p:spPr>
        <p:txBody>
          <a:bodyPr wrap="none" rtlCol="0">
            <a:spAutoFit/>
          </a:bodyPr>
          <a:lstStyle/>
          <a:p>
            <a:pPr algn="ctr"/>
            <a:r>
              <a:rPr lang="nb-NO" sz="9600" dirty="0" smtClean="0">
                <a:solidFill>
                  <a:schemeClr val="bg1"/>
                </a:solidFill>
                <a:latin typeface="Trebuchet MS" panose="020B0603020202020204" pitchFamily="34" charset="0"/>
              </a:rPr>
              <a:t>Hva må vi</a:t>
            </a:r>
          </a:p>
          <a:p>
            <a:pPr algn="ctr"/>
            <a:r>
              <a:rPr lang="nb-NO" sz="9600" dirty="0">
                <a:solidFill>
                  <a:schemeClr val="bg1"/>
                </a:solidFill>
                <a:latin typeface="Trebuchet MS" panose="020B0603020202020204" pitchFamily="34" charset="0"/>
              </a:rPr>
              <a:t>p</a:t>
            </a:r>
            <a:r>
              <a:rPr lang="nb-NO" sz="9600" dirty="0" smtClean="0">
                <a:solidFill>
                  <a:schemeClr val="bg1"/>
                </a:solidFill>
                <a:latin typeface="Trebuchet MS" panose="020B0603020202020204" pitchFamily="34" charset="0"/>
              </a:rPr>
              <a:t>asse på?</a:t>
            </a:r>
            <a:endParaRPr lang="nb-NO"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61530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s://encrypted-tbn1.gstatic.com/images?q=tbn:ANd9GcQRgLd1lYiQ6hksv0CTf-gUtfxRIKDGWV4_19SkQvWURLquasiw_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7" y="1566000"/>
            <a:ext cx="3665174" cy="529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LHo1iAZs1s8l7D229FFm-Cw0Q2UQ8xOfTEpb_nfZ7Wm2FrUyd"/>
          <p:cNvPicPr>
            <a:picLocks noChangeAspect="1" noChangeArrowheads="1"/>
          </p:cNvPicPr>
          <p:nvPr/>
        </p:nvPicPr>
        <p:blipFill rotWithShape="1">
          <a:blip r:embed="rId3">
            <a:extLst>
              <a:ext uri="{28A0092B-C50C-407E-A947-70E740481C1C}">
                <a14:useLocalDpi xmlns:a14="http://schemas.microsoft.com/office/drawing/2010/main" val="0"/>
              </a:ext>
            </a:extLst>
          </a:blip>
          <a:srcRect t="8859" b="6572"/>
          <a:stretch/>
        </p:blipFill>
        <p:spPr bwMode="auto">
          <a:xfrm>
            <a:off x="3689196" y="1559540"/>
            <a:ext cx="5454804" cy="259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pekter.no/Global/Fakta/Deltidsarbeidende%20kvinner%20med%20barn%20%20INFO.JPG"/>
          <p:cNvPicPr>
            <a:picLocks noChangeAspect="1" noChangeArrowheads="1"/>
          </p:cNvPicPr>
          <p:nvPr/>
        </p:nvPicPr>
        <p:blipFill rotWithShape="1">
          <a:blip r:embed="rId4">
            <a:extLst>
              <a:ext uri="{28A0092B-C50C-407E-A947-70E740481C1C}">
                <a14:useLocalDpi xmlns:a14="http://schemas.microsoft.com/office/drawing/2010/main" val="0"/>
              </a:ext>
            </a:extLst>
          </a:blip>
          <a:srcRect t="9891" b="14"/>
          <a:stretch/>
        </p:blipFill>
        <p:spPr bwMode="auto">
          <a:xfrm>
            <a:off x="3684691" y="4102273"/>
            <a:ext cx="5440308" cy="27557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539552" y="476672"/>
            <a:ext cx="8382423" cy="584775"/>
          </a:xfrm>
          <a:prstGeom prst="rect">
            <a:avLst/>
          </a:prstGeom>
          <a:noFill/>
        </p:spPr>
        <p:txBody>
          <a:bodyPr wrap="none" rtlCol="0">
            <a:spAutoFit/>
          </a:bodyPr>
          <a:lstStyle/>
          <a:p>
            <a:r>
              <a:rPr lang="nb-NO" sz="3200" dirty="0" smtClean="0">
                <a:solidFill>
                  <a:schemeClr val="bg1"/>
                </a:solidFill>
                <a:latin typeface="Arial" panose="020B0604020202020204" pitchFamily="34" charset="0"/>
                <a:cs typeface="Arial" panose="020B0604020202020204" pitchFamily="34" charset="0"/>
              </a:rPr>
              <a:t>1. Det må dreie seg om faktiske opplysninger</a:t>
            </a:r>
            <a:endParaRPr lang="nb-NO"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17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340768"/>
            <a:ext cx="8229600" cy="5256584"/>
          </a:xfrm>
        </p:spPr>
        <p:txBody>
          <a:bodyPr>
            <a:noAutofit/>
          </a:bodyPr>
          <a:lstStyle/>
          <a:p>
            <a:pPr marL="109728" indent="0">
              <a:buNone/>
            </a:pPr>
            <a:r>
              <a:rPr lang="nb-NO" sz="2000" dirty="0">
                <a:latin typeface="Arial" panose="020B0604020202020204" pitchFamily="34" charset="0"/>
                <a:cs typeface="Arial" panose="020B0604020202020204" pitchFamily="34" charset="0"/>
              </a:rPr>
              <a:t>Det må dreie seg om </a:t>
            </a:r>
            <a:r>
              <a:rPr lang="nb-NO" sz="2000" b="1" dirty="0">
                <a:latin typeface="Arial" panose="020B0604020202020204" pitchFamily="34" charset="0"/>
                <a:cs typeface="Arial" panose="020B0604020202020204" pitchFamily="34" charset="0"/>
              </a:rPr>
              <a:t>sterke angrep av faktisk art</a:t>
            </a:r>
            <a:r>
              <a:rPr lang="nb-NO" sz="2000" dirty="0">
                <a:latin typeface="Arial" panose="020B0604020202020204" pitchFamily="34" charset="0"/>
                <a:cs typeface="Arial" panose="020B0604020202020204" pitchFamily="34" charset="0"/>
              </a:rPr>
              <a:t>, dvs. konkrete beskyldninger, ikke sterke meninger, karakteristikker eller verdivurderinger. Beskyldningene må altså som utgangspunkt angå forhold som er etterprøvbare. Karakteristikken ”idiot” utløser ikke retten til samtidig imøtegåelse, men </a:t>
            </a:r>
            <a:r>
              <a:rPr lang="nb-NO" sz="2000" dirty="0" smtClean="0">
                <a:latin typeface="Arial" panose="020B0604020202020204" pitchFamily="34" charset="0"/>
                <a:cs typeface="Arial" panose="020B0604020202020204" pitchFamily="34" charset="0"/>
              </a:rPr>
              <a:t>derimot retten </a:t>
            </a:r>
            <a:r>
              <a:rPr lang="nb-NO" sz="2000" dirty="0">
                <a:latin typeface="Arial" panose="020B0604020202020204" pitchFamily="34" charset="0"/>
                <a:cs typeface="Arial" panose="020B0604020202020204" pitchFamily="34" charset="0"/>
              </a:rPr>
              <a:t>til </a:t>
            </a:r>
            <a:r>
              <a:rPr lang="nb-NO" sz="2000" dirty="0" smtClean="0">
                <a:latin typeface="Arial" panose="020B0604020202020204" pitchFamily="34" charset="0"/>
                <a:cs typeface="Arial" panose="020B0604020202020204" pitchFamily="34" charset="0"/>
              </a:rPr>
              <a:t>tilsvar, </a:t>
            </a:r>
            <a:r>
              <a:rPr lang="nb-NO" sz="2000" dirty="0" err="1" smtClean="0">
                <a:latin typeface="Arial" panose="020B0604020202020204" pitchFamily="34" charset="0"/>
                <a:cs typeface="Arial" panose="020B0604020202020204" pitchFamily="34" charset="0"/>
              </a:rPr>
              <a:t>jfr</a:t>
            </a:r>
            <a:r>
              <a:rPr lang="nb-NO" sz="2000" dirty="0" smtClean="0">
                <a:latin typeface="Arial" panose="020B0604020202020204" pitchFamily="34" charset="0"/>
                <a:cs typeface="Arial" panose="020B0604020202020204" pitchFamily="34" charset="0"/>
              </a:rPr>
              <a:t> 4.15</a:t>
            </a:r>
            <a:r>
              <a:rPr lang="nb-NO" sz="2000" dirty="0">
                <a:latin typeface="Arial" panose="020B0604020202020204" pitchFamily="34" charset="0"/>
                <a:cs typeface="Arial" panose="020B0604020202020204" pitchFamily="34" charset="0"/>
              </a:rPr>
              <a:t>. </a:t>
            </a:r>
          </a:p>
          <a:p>
            <a:pPr marL="109728" indent="0">
              <a:buNone/>
            </a:pPr>
            <a:r>
              <a:rPr lang="nb-NO" sz="2000" dirty="0">
                <a:latin typeface="Arial" panose="020B0604020202020204" pitchFamily="34" charset="0"/>
                <a:cs typeface="Arial" panose="020B0604020202020204" pitchFamily="34" charset="0"/>
              </a:rPr>
              <a:t>Påstander om svindel, juks, utpressing, dokumentforfalskning og alle former for lovbrudd utløser den samtidige imøtegåelsesretten. Det samme kan også påstander om enkeltpersoners ”faglige svakheter” gjøre (PFU-sak 105/11). </a:t>
            </a:r>
            <a:r>
              <a:rPr lang="nb-NO" sz="2000" dirty="0" smtClean="0">
                <a:latin typeface="Arial" panose="020B0604020202020204" pitchFamily="34" charset="0"/>
                <a:cs typeface="Arial" panose="020B0604020202020204" pitchFamily="34" charset="0"/>
              </a:rPr>
              <a:t>En </a:t>
            </a:r>
            <a:r>
              <a:rPr lang="nb-NO" sz="2000" dirty="0">
                <a:latin typeface="Arial" panose="020B0604020202020204" pitchFamily="34" charset="0"/>
                <a:cs typeface="Arial" panose="020B0604020202020204" pitchFamily="34" charset="0"/>
              </a:rPr>
              <a:t>kommune </a:t>
            </a:r>
            <a:r>
              <a:rPr lang="nb-NO" sz="2000" dirty="0" smtClean="0">
                <a:latin typeface="Arial" panose="020B0604020202020204" pitchFamily="34" charset="0"/>
                <a:cs typeface="Arial" panose="020B0604020202020204" pitchFamily="34" charset="0"/>
              </a:rPr>
              <a:t>som beskyldes </a:t>
            </a:r>
            <a:r>
              <a:rPr lang="nb-NO" sz="2000" dirty="0">
                <a:latin typeface="Arial" panose="020B0604020202020204" pitchFamily="34" charset="0"/>
                <a:cs typeface="Arial" panose="020B0604020202020204" pitchFamily="34" charset="0"/>
              </a:rPr>
              <a:t>for </a:t>
            </a:r>
            <a:r>
              <a:rPr lang="nb-NO" sz="2000" dirty="0" smtClean="0">
                <a:latin typeface="Arial" panose="020B0604020202020204" pitchFamily="34" charset="0"/>
                <a:cs typeface="Arial" panose="020B0604020202020204" pitchFamily="34" charset="0"/>
              </a:rPr>
              <a:t>forskjells-behandling må </a:t>
            </a:r>
            <a:r>
              <a:rPr lang="nb-NO" sz="2000" dirty="0">
                <a:latin typeface="Arial" panose="020B0604020202020204" pitchFamily="34" charset="0"/>
                <a:cs typeface="Arial" panose="020B0604020202020204" pitchFamily="34" charset="0"/>
              </a:rPr>
              <a:t>kontaktes for samtidig imøtegåelse (PFU-sak 170/13). </a:t>
            </a:r>
            <a:r>
              <a:rPr lang="nb-NO" sz="2000" dirty="0" smtClean="0">
                <a:latin typeface="Arial" panose="020B0604020202020204" pitchFamily="34" charset="0"/>
                <a:cs typeface="Arial" panose="020B0604020202020204" pitchFamily="34" charset="0"/>
              </a:rPr>
              <a:t>Beskyldninger </a:t>
            </a:r>
            <a:r>
              <a:rPr lang="nb-NO" sz="2000" dirty="0">
                <a:latin typeface="Arial" panose="020B0604020202020204" pitchFamily="34" charset="0"/>
                <a:cs typeface="Arial" panose="020B0604020202020204" pitchFamily="34" charset="0"/>
              </a:rPr>
              <a:t>om at en navngitt person ”lyver skamløst for folk”, vil normalt utløse den samtidige imøtegåelsesretten, i hvert fall dersom den angrepne ikke er så uheldig å tilhøre politikerstanden. En påstand om ”ekstravagant pengebruk” utløser retten til samtidig imøtegåelse selv når det dreier seg om kongefamilien (PFU-sak 091/13). </a:t>
            </a:r>
            <a:endParaRPr lang="nb-NO" sz="2000"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3847249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kstSylinder 4"/>
          <p:cNvSpPr txBox="1"/>
          <p:nvPr/>
        </p:nvSpPr>
        <p:spPr>
          <a:xfrm>
            <a:off x="107504" y="0"/>
            <a:ext cx="8904917" cy="1938992"/>
          </a:xfrm>
          <a:prstGeom prst="rect">
            <a:avLst/>
          </a:prstGeom>
          <a:noFill/>
        </p:spPr>
        <p:txBody>
          <a:bodyPr wrap="square" rtlCol="0">
            <a:spAutoFit/>
          </a:bodyPr>
          <a:lstStyle/>
          <a:p>
            <a:r>
              <a:rPr lang="nb-NO" sz="4000" dirty="0" smtClean="0">
                <a:solidFill>
                  <a:schemeClr val="bg1"/>
                </a:solidFill>
                <a:latin typeface="Trebuchet MS" panose="020B0603020202020204" pitchFamily="34" charset="0"/>
              </a:rPr>
              <a:t>2. Den angrepne skal klart og tydelig </a:t>
            </a:r>
          </a:p>
          <a:p>
            <a:r>
              <a:rPr lang="nb-NO" sz="4000" dirty="0" smtClean="0">
                <a:solidFill>
                  <a:schemeClr val="bg1"/>
                </a:solidFill>
                <a:latin typeface="Trebuchet MS" panose="020B0603020202020204" pitchFamily="34" charset="0"/>
              </a:rPr>
              <a:t>    bli presentert for det konkrete  </a:t>
            </a:r>
          </a:p>
          <a:p>
            <a:r>
              <a:rPr lang="nb-NO" sz="4000" dirty="0">
                <a:solidFill>
                  <a:schemeClr val="bg1"/>
                </a:solidFill>
                <a:latin typeface="Trebuchet MS" panose="020B0603020202020204" pitchFamily="34" charset="0"/>
              </a:rPr>
              <a:t> </a:t>
            </a:r>
            <a:r>
              <a:rPr lang="nb-NO" sz="4000" dirty="0" smtClean="0">
                <a:solidFill>
                  <a:schemeClr val="bg1"/>
                </a:solidFill>
                <a:latin typeface="Trebuchet MS" panose="020B0603020202020204" pitchFamily="34" charset="0"/>
              </a:rPr>
              <a:t>   innholdet i beskyldningene…</a:t>
            </a:r>
            <a:endParaRPr lang="nb-NO" sz="4000" dirty="0">
              <a:solidFill>
                <a:schemeClr val="bg1"/>
              </a:solidFill>
              <a:latin typeface="Trebuchet MS" panose="020B0603020202020204" pitchFamily="34" charset="0"/>
            </a:endParaRPr>
          </a:p>
        </p:txBody>
      </p:sp>
      <p:pic>
        <p:nvPicPr>
          <p:cNvPr id="7" name="Picture 2" descr="http://www.sakkyndig.com/psykologi/artikler/konfliktmode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9" t="2209" r="215" b="4409"/>
          <a:stretch/>
        </p:blipFill>
        <p:spPr bwMode="auto">
          <a:xfrm>
            <a:off x="483894" y="1938992"/>
            <a:ext cx="8152135" cy="48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74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340768"/>
            <a:ext cx="8229600" cy="5256584"/>
          </a:xfrm>
        </p:spPr>
        <p:txBody>
          <a:bodyPr>
            <a:noAutofit/>
          </a:bodyPr>
          <a:lstStyle/>
          <a:p>
            <a:pPr marL="109728" indent="0">
              <a:buNone/>
            </a:pPr>
            <a:r>
              <a:rPr lang="nb-NO" sz="2000" dirty="0">
                <a:latin typeface="Arial" panose="020B0604020202020204" pitchFamily="34" charset="0"/>
                <a:cs typeface="Arial" panose="020B0604020202020204" pitchFamily="34" charset="0"/>
              </a:rPr>
              <a:t>Når medier gir den angrepne anledning til å svare på beskyldninger, er det alle konkrete beskyldninger som skal forelegges vedkommende, i hvert fall ”alle vesentlige påstander” (PFU-sak 4 </a:t>
            </a:r>
            <a:r>
              <a:rPr lang="nb-NO" sz="2000" dirty="0" smtClean="0">
                <a:latin typeface="Arial" panose="020B0604020202020204" pitchFamily="34" charset="0"/>
                <a:cs typeface="Arial" panose="020B0604020202020204" pitchFamily="34" charset="0"/>
              </a:rPr>
              <a:t>205/11</a:t>
            </a:r>
            <a:r>
              <a:rPr lang="nb-NO" sz="2000" dirty="0">
                <a:latin typeface="Arial" panose="020B0604020202020204" pitchFamily="34" charset="0"/>
                <a:cs typeface="Arial" panose="020B0604020202020204" pitchFamily="34" charset="0"/>
              </a:rPr>
              <a:t>). Svært mange av fellelsene i PFU skyldes at mediene her har sviktet. Den angrepne blir forelagt et omtrentlig referat av kritikken, og ikke de faktiske påstandene, eller i beste fall bare noen av påstandene. Det holder ikke, sier PFU: I henhold til de presseetiske regler er det ikke tilstrekkelig bare å informere om at noen kommer med anklager. </a:t>
            </a:r>
            <a:endParaRPr lang="nb-NO" sz="2000" dirty="0" smtClean="0">
              <a:latin typeface="Arial" panose="020B0604020202020204" pitchFamily="34" charset="0"/>
              <a:cs typeface="Arial" panose="020B0604020202020204" pitchFamily="34" charset="0"/>
            </a:endParaRPr>
          </a:p>
          <a:p>
            <a:pPr marL="109728" indent="0">
              <a:buNone/>
            </a:pPr>
            <a:r>
              <a:rPr lang="nb-NO" sz="2000" dirty="0">
                <a:latin typeface="Arial" panose="020B0604020202020204" pitchFamily="34" charset="0"/>
                <a:cs typeface="Arial" panose="020B0604020202020204" pitchFamily="34" charset="0"/>
              </a:rPr>
              <a:t>Utvalget har også uttalt at redaksjonene bør forsikre seg om at den angrepne virkelig skjønner hva avisen ønsker kommentar til. Og det er naturligvis ikke tilstrekkelig at den angrepne er </a:t>
            </a:r>
            <a:r>
              <a:rPr lang="nb-NO" sz="2000" i="1" dirty="0">
                <a:latin typeface="Arial" panose="020B0604020202020204" pitchFamily="34" charset="0"/>
                <a:cs typeface="Arial" panose="020B0604020202020204" pitchFamily="34" charset="0"/>
              </a:rPr>
              <a:t>forelagt </a:t>
            </a:r>
            <a:r>
              <a:rPr lang="nb-NO" sz="2000" dirty="0">
                <a:latin typeface="Arial" panose="020B0604020202020204" pitchFamily="34" charset="0"/>
                <a:cs typeface="Arial" panose="020B0604020202020204" pitchFamily="34" charset="0"/>
              </a:rPr>
              <a:t>de konkrete beskyldningene. Den angrepnes kommentarer skal også </a:t>
            </a:r>
            <a:r>
              <a:rPr lang="nb-NO" sz="2000" i="1" dirty="0">
                <a:latin typeface="Arial" panose="020B0604020202020204" pitchFamily="34" charset="0"/>
                <a:cs typeface="Arial" panose="020B0604020202020204" pitchFamily="34" charset="0"/>
              </a:rPr>
              <a:t>gjengis. </a:t>
            </a:r>
            <a:endParaRPr lang="nb-NO" sz="2000" dirty="0">
              <a:latin typeface="Arial" panose="020B0604020202020204" pitchFamily="34" charset="0"/>
              <a:cs typeface="Arial" panose="020B0604020202020204" pitchFamily="34" charset="0"/>
            </a:endParaRPr>
          </a:p>
          <a:p>
            <a:pPr marL="109728" indent="0">
              <a:buNone/>
            </a:pPr>
            <a:r>
              <a:rPr lang="nb-NO" sz="2000" dirty="0">
                <a:latin typeface="Arial" panose="020B0604020202020204" pitchFamily="34" charset="0"/>
                <a:cs typeface="Arial" panose="020B0604020202020204" pitchFamily="34" charset="0"/>
              </a:rPr>
              <a:t>Det holder heller ikke å redusere den angrepnes imøtegåelse til bare å registrere at han eller hun ”har en annen versjon” (PFU-sak 261/13). </a:t>
            </a:r>
            <a:endParaRPr lang="nb-NO" sz="2000" i="1" dirty="0">
              <a:latin typeface="Arial" panose="020B0604020202020204" pitchFamily="34" charset="0"/>
              <a:cs typeface="Arial" panose="020B0604020202020204" pitchFamily="34" charset="0"/>
            </a:endParaRPr>
          </a:p>
          <a:p>
            <a:pPr marL="109728" indent="0">
              <a:buNone/>
            </a:pPr>
            <a:endParaRPr lang="nb-NO" sz="2000" i="1"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112879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kstSylinder 2"/>
          <p:cNvSpPr txBox="1"/>
          <p:nvPr/>
        </p:nvSpPr>
        <p:spPr>
          <a:xfrm>
            <a:off x="5327576" y="332656"/>
            <a:ext cx="3816424" cy="3170099"/>
          </a:xfrm>
          <a:prstGeom prst="rect">
            <a:avLst/>
          </a:prstGeom>
          <a:noFill/>
        </p:spPr>
        <p:txBody>
          <a:bodyPr wrap="square" rtlCol="0">
            <a:spAutoFit/>
          </a:bodyPr>
          <a:lstStyle/>
          <a:p>
            <a:r>
              <a:rPr lang="nb-NO" sz="4000" dirty="0" smtClean="0">
                <a:solidFill>
                  <a:schemeClr val="bg1"/>
                </a:solidFill>
                <a:latin typeface="Arial" panose="020B0604020202020204" pitchFamily="34" charset="0"/>
                <a:cs typeface="Arial" panose="020B0604020202020204" pitchFamily="34" charset="0"/>
              </a:rPr>
              <a:t>3. Redaksjonen skal anstrenge seg for å få den angrepne part i tale….</a:t>
            </a:r>
            <a:endParaRPr lang="nb-NO" sz="4000" dirty="0">
              <a:solidFill>
                <a:schemeClr val="bg1"/>
              </a:solidFill>
              <a:latin typeface="Arial" panose="020B0604020202020204" pitchFamily="34" charset="0"/>
              <a:cs typeface="Arial" panose="020B0604020202020204" pitchFamily="34" charset="0"/>
            </a:endParaRPr>
          </a:p>
        </p:txBody>
      </p:sp>
      <p:pic>
        <p:nvPicPr>
          <p:cNvPr id="4098" name="Picture 2" descr="http://gfx.dagbladet.no/labrador/165/165798/16579852/jpg/active/314x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273611" cy="68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Logo NY 2011.jpg"/>
          <p:cNvPicPr>
            <a:picLocks noChangeAspect="1"/>
          </p:cNvPicPr>
          <p:nvPr/>
        </p:nvPicPr>
        <p:blipFill>
          <a:blip r:embed="rId3" cstate="print"/>
          <a:stretch>
            <a:fillRect/>
          </a:stretch>
        </p:blipFill>
        <p:spPr>
          <a:xfrm>
            <a:off x="7668344" y="6021288"/>
            <a:ext cx="1278883" cy="720000"/>
          </a:xfrm>
          <a:prstGeom prst="rect">
            <a:avLst/>
          </a:prstGeom>
        </p:spPr>
      </p:pic>
    </p:spTree>
    <p:extLst>
      <p:ext uri="{BB962C8B-B14F-4D97-AF65-F5344CB8AC3E}">
        <p14:creationId xmlns:p14="http://schemas.microsoft.com/office/powerpoint/2010/main" val="103897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124744"/>
            <a:ext cx="8229600" cy="5256584"/>
          </a:xfrm>
        </p:spPr>
        <p:txBody>
          <a:bodyPr>
            <a:noAutofit/>
          </a:bodyPr>
          <a:lstStyle/>
          <a:p>
            <a:r>
              <a:rPr lang="nb-NO" sz="1800" dirty="0" smtClean="0">
                <a:latin typeface="Arial" panose="020B0604020202020204" pitchFamily="34" charset="0"/>
                <a:cs typeface="Arial" panose="020B0604020202020204" pitchFamily="34" charset="0"/>
              </a:rPr>
              <a:t>Hvor hardt redaksjonen må forventes å anstrenge seg, avhenger </a:t>
            </a:r>
            <a:r>
              <a:rPr lang="nb-NO" sz="1800" dirty="0">
                <a:latin typeface="Arial" panose="020B0604020202020204" pitchFamily="34" charset="0"/>
                <a:cs typeface="Arial" panose="020B0604020202020204" pitchFamily="34" charset="0"/>
              </a:rPr>
              <a:t>til en viss grad av hvor </a:t>
            </a:r>
            <a:r>
              <a:rPr lang="nb-NO" sz="1800" dirty="0" smtClean="0">
                <a:latin typeface="Arial" panose="020B0604020202020204" pitchFamily="34" charset="0"/>
                <a:cs typeface="Arial" panose="020B0604020202020204" pitchFamily="34" charset="0"/>
              </a:rPr>
              <a:t>sterkt og hvor konstaterende </a:t>
            </a:r>
            <a:r>
              <a:rPr lang="nb-NO" sz="1800" dirty="0">
                <a:latin typeface="Arial" panose="020B0604020202020204" pitchFamily="34" charset="0"/>
                <a:cs typeface="Arial" panose="020B0604020202020204" pitchFamily="34" charset="0"/>
              </a:rPr>
              <a:t>angrepet </a:t>
            </a:r>
            <a:r>
              <a:rPr lang="nb-NO" sz="1800" dirty="0" smtClean="0">
                <a:latin typeface="Arial" panose="020B0604020202020204" pitchFamily="34" charset="0"/>
                <a:cs typeface="Arial" panose="020B0604020202020204" pitchFamily="34" charset="0"/>
              </a:rPr>
              <a:t>er. </a:t>
            </a:r>
            <a:r>
              <a:rPr lang="nb-NO" sz="1800" dirty="0">
                <a:latin typeface="Arial" panose="020B0604020202020204" pitchFamily="34" charset="0"/>
                <a:cs typeface="Arial" panose="020B0604020202020204" pitchFamily="34" charset="0"/>
              </a:rPr>
              <a:t>I flere uttalelser har PFU </a:t>
            </a:r>
            <a:r>
              <a:rPr lang="nb-NO" sz="1800" dirty="0" smtClean="0">
                <a:latin typeface="Arial" panose="020B0604020202020204" pitchFamily="34" charset="0"/>
                <a:cs typeface="Arial" panose="020B0604020202020204" pitchFamily="34" charset="0"/>
              </a:rPr>
              <a:t>uttalt </a:t>
            </a:r>
            <a:r>
              <a:rPr lang="nb-NO" sz="1800" dirty="0">
                <a:latin typeface="Arial" panose="020B0604020202020204" pitchFamily="34" charset="0"/>
                <a:cs typeface="Arial" panose="020B0604020202020204" pitchFamily="34" charset="0"/>
              </a:rPr>
              <a:t>at det utsagn som påklages, har en slik alvorlighetsgrad – for eksempel knyttet til lovstridige forhold – at det ikke skulle ha vært publisert uten at den utsagnet rammer, fikk en reell mulighet til å ta til motmæle. Sterke beskyldninger i </a:t>
            </a:r>
            <a:r>
              <a:rPr lang="nb-NO" sz="1800" dirty="0" smtClean="0">
                <a:latin typeface="Arial" panose="020B0604020202020204" pitchFamily="34" charset="0"/>
                <a:cs typeface="Arial" panose="020B0604020202020204" pitchFamily="34" charset="0"/>
              </a:rPr>
              <a:t>konstaterende </a:t>
            </a:r>
            <a:r>
              <a:rPr lang="nb-NO" sz="1800" dirty="0">
                <a:latin typeface="Arial" panose="020B0604020202020204" pitchFamily="34" charset="0"/>
                <a:cs typeface="Arial" panose="020B0604020202020204" pitchFamily="34" charset="0"/>
              </a:rPr>
              <a:t>form skjerper kravene til samtidighet. Den angrepne part skal i virkeligheten ha fått alle muligheter til å imøtegå beskyldningene. </a:t>
            </a:r>
          </a:p>
          <a:p>
            <a:r>
              <a:rPr lang="nb-NO" sz="1800" dirty="0">
                <a:latin typeface="Arial" panose="020B0604020202020204" pitchFamily="34" charset="0"/>
                <a:cs typeface="Arial" panose="020B0604020202020204" pitchFamily="34" charset="0"/>
              </a:rPr>
              <a:t>Det er ikke tilstrekkelig at den angrepne ikke umiddelbart ringer tilbake etter at journalisten har lagt igjen en beskjed på </a:t>
            </a:r>
            <a:r>
              <a:rPr lang="nb-NO" sz="1800" dirty="0" smtClean="0">
                <a:latin typeface="Arial" panose="020B0604020202020204" pitchFamily="34" charset="0"/>
                <a:cs typeface="Arial" panose="020B0604020202020204" pitchFamily="34" charset="0"/>
              </a:rPr>
              <a:t>telefon-svareren. PFU </a:t>
            </a:r>
            <a:r>
              <a:rPr lang="nb-NO" sz="1800" dirty="0">
                <a:latin typeface="Arial" panose="020B0604020202020204" pitchFamily="34" charset="0"/>
                <a:cs typeface="Arial" panose="020B0604020202020204" pitchFamily="34" charset="0"/>
              </a:rPr>
              <a:t>har i slike situasjoner sagt at redaksjonen burde ha ventet med å publisere til man har forsikret seg om hvorvidt klageren aktet å benytte sin rett til samtidig imøtegåelse. </a:t>
            </a:r>
            <a:endParaRPr lang="nb-NO" sz="1800" dirty="0" smtClean="0">
              <a:latin typeface="Arial" panose="020B0604020202020204" pitchFamily="34" charset="0"/>
              <a:cs typeface="Arial" panose="020B0604020202020204" pitchFamily="34" charset="0"/>
            </a:endParaRPr>
          </a:p>
          <a:p>
            <a:r>
              <a:rPr lang="nb-NO" sz="1800" dirty="0">
                <a:latin typeface="Arial" panose="020B0604020202020204" pitchFamily="34" charset="0"/>
                <a:cs typeface="Arial" panose="020B0604020202020204" pitchFamily="34" charset="0"/>
              </a:rPr>
              <a:t>I saker hvor nyhetsverdien er liten, men den potensielle skaden for den angrepne er stor, vil kravet til pressen om å vente til den samtidige imøtegåelsen er innhentet, naturligvis være langt større enn i saker hvor nyhetsverdien er stor og den mulige skaden liten. </a:t>
            </a:r>
            <a:endParaRPr lang="nb-NO" sz="1800" i="1" dirty="0" smtClean="0">
              <a:latin typeface="Arial" panose="020B0604020202020204" pitchFamily="34" charset="0"/>
              <a:cs typeface="Arial" panose="020B0604020202020204" pitchFamily="34" charset="0"/>
            </a:endParaRPr>
          </a:p>
          <a:p>
            <a:pPr marL="109728" indent="0">
              <a:buNone/>
            </a:pPr>
            <a:r>
              <a:rPr lang="nb-NO" sz="1800" i="1" dirty="0" smtClean="0">
                <a:latin typeface="Arial" panose="020B0604020202020204" pitchFamily="34" charset="0"/>
                <a:cs typeface="Arial" panose="020B0604020202020204" pitchFamily="34" charset="0"/>
              </a:rPr>
              <a:t>(Fra Norsk Presseforbunds veileder)</a:t>
            </a:r>
            <a:endParaRPr lang="nb-NO" sz="1800" i="1" dirty="0">
              <a:latin typeface="Arial" panose="020B0604020202020204" pitchFamily="34" charset="0"/>
              <a:cs typeface="Arial" panose="020B0604020202020204" pitchFamily="34" charset="0"/>
            </a:endParaRPr>
          </a:p>
        </p:txBody>
      </p:sp>
      <p:pic>
        <p:nvPicPr>
          <p:cNvPr id="5" name="Bilde 4"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331172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kstSylinder 2"/>
          <p:cNvSpPr txBox="1"/>
          <p:nvPr/>
        </p:nvSpPr>
        <p:spPr>
          <a:xfrm>
            <a:off x="5220072" y="332656"/>
            <a:ext cx="3744416" cy="6186309"/>
          </a:xfrm>
          <a:prstGeom prst="rect">
            <a:avLst/>
          </a:prstGeom>
          <a:noFill/>
        </p:spPr>
        <p:txBody>
          <a:bodyPr wrap="square" rtlCol="0">
            <a:spAutoFit/>
          </a:bodyPr>
          <a:lstStyle/>
          <a:p>
            <a:r>
              <a:rPr lang="nb-NO" sz="4400" dirty="0" smtClean="0">
                <a:solidFill>
                  <a:schemeClr val="bg1"/>
                </a:solidFill>
                <a:latin typeface="Arial" panose="020B0604020202020204" pitchFamily="34" charset="0"/>
                <a:cs typeface="Arial" panose="020B0604020202020204" pitchFamily="34" charset="0"/>
              </a:rPr>
              <a:t>4. Den angrepne må få </a:t>
            </a:r>
            <a:r>
              <a:rPr lang="nb-NO" sz="4400" u="sng" dirty="0" smtClean="0">
                <a:solidFill>
                  <a:schemeClr val="bg1"/>
                </a:solidFill>
                <a:latin typeface="Arial" panose="020B0604020202020204" pitchFamily="34" charset="0"/>
                <a:cs typeface="Arial" panose="020B0604020202020204" pitchFamily="34" charset="0"/>
              </a:rPr>
              <a:t>rimelig tid </a:t>
            </a:r>
            <a:r>
              <a:rPr lang="nb-NO" sz="4400" dirty="0" smtClean="0">
                <a:solidFill>
                  <a:schemeClr val="bg1"/>
                </a:solidFill>
                <a:latin typeface="Arial" panose="020B0604020202020204" pitchFamily="34" charset="0"/>
                <a:cs typeface="Arial" panose="020B0604020202020204" pitchFamily="34" charset="0"/>
              </a:rPr>
              <a:t>til å svare - avpasset til omfang, betydning og kompleksitet av angrepet.</a:t>
            </a:r>
            <a:endParaRPr lang="nb-NO" sz="4400" dirty="0">
              <a:solidFill>
                <a:schemeClr val="bg1"/>
              </a:solidFill>
              <a:latin typeface="Arial" panose="020B0604020202020204" pitchFamily="34" charset="0"/>
              <a:cs typeface="Arial" panose="020B0604020202020204" pitchFamily="34" charset="0"/>
            </a:endParaRPr>
          </a:p>
        </p:txBody>
      </p:sp>
      <p:pic>
        <p:nvPicPr>
          <p:cNvPr id="4" name="Picture 6" descr="http://gfx.dagbladet.no/pub/artikkel/4/43/433/433389/DOLON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 y="-1"/>
            <a:ext cx="5093363" cy="68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7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124744"/>
            <a:ext cx="8229600" cy="5256584"/>
          </a:xfrm>
        </p:spPr>
        <p:txBody>
          <a:bodyPr>
            <a:noAutofit/>
          </a:bodyPr>
          <a:lstStyle/>
          <a:p>
            <a:r>
              <a:rPr lang="nb-NO" dirty="0" smtClean="0">
                <a:latin typeface="Arial" panose="020B0604020202020204" pitchFamily="34" charset="0"/>
                <a:cs typeface="Arial" panose="020B0604020202020204" pitchFamily="34" charset="0"/>
              </a:rPr>
              <a:t>Jo mer omfattende og komplekse påstander, </a:t>
            </a:r>
          </a:p>
          <a:p>
            <a:pPr marL="109728" indent="0">
              <a:buNone/>
            </a:pPr>
            <a:r>
              <a:rPr lang="nb-NO" dirty="0" smtClean="0">
                <a:latin typeface="Arial" panose="020B0604020202020204" pitchFamily="34" charset="0"/>
                <a:cs typeface="Arial" panose="020B0604020202020204" pitchFamily="34" charset="0"/>
              </a:rPr>
              <a:t>   jo lengre tid må en angrepne få</a:t>
            </a:r>
          </a:p>
          <a:p>
            <a:r>
              <a:rPr lang="nb-NO" dirty="0" smtClean="0">
                <a:latin typeface="Arial" panose="020B0604020202020204" pitchFamily="34" charset="0"/>
                <a:cs typeface="Arial" panose="020B0604020202020204" pitchFamily="34" charset="0"/>
              </a:rPr>
              <a:t>Ta hensyn til behov for </a:t>
            </a:r>
            <a:r>
              <a:rPr lang="nb-NO" dirty="0" err="1" smtClean="0">
                <a:latin typeface="Arial" panose="020B0604020202020204" pitchFamily="34" charset="0"/>
                <a:cs typeface="Arial" panose="020B0604020202020204" pitchFamily="34" charset="0"/>
              </a:rPr>
              <a:t>faktainnhenting</a:t>
            </a:r>
            <a:r>
              <a:rPr lang="nb-NO" dirty="0" smtClean="0">
                <a:latin typeface="Arial" panose="020B0604020202020204" pitchFamily="34" charset="0"/>
                <a:cs typeface="Arial" panose="020B0604020202020204" pitchFamily="34" charset="0"/>
              </a:rPr>
              <a:t> og kvalitetssikring, men ikke nødvendigvis kommunikasjonsrådgivning</a:t>
            </a:r>
          </a:p>
          <a:p>
            <a:r>
              <a:rPr lang="nb-NO" dirty="0" smtClean="0">
                <a:latin typeface="Arial" panose="020B0604020202020204" pitchFamily="34" charset="0"/>
                <a:cs typeface="Arial" panose="020B0604020202020204" pitchFamily="34" charset="0"/>
              </a:rPr>
              <a:t>At redaksjonen har «tidspress» er ingen </a:t>
            </a:r>
            <a:r>
              <a:rPr lang="nb-NO" dirty="0" err="1" smtClean="0">
                <a:latin typeface="Arial" panose="020B0604020202020204" pitchFamily="34" charset="0"/>
                <a:cs typeface="Arial" panose="020B0604020202020204" pitchFamily="34" charset="0"/>
              </a:rPr>
              <a:t>unnskylding</a:t>
            </a:r>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Vurder tidsaspektet også opp mot hvorvidt det dreier seg om viktige hendelsesnyheter eller saker som dere er alene om.</a:t>
            </a:r>
          </a:p>
          <a:p>
            <a:pPr marL="109728" indent="0">
              <a:buNone/>
            </a:pPr>
            <a:endParaRPr lang="nb-NO"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73543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000"/>
            <a:ext cx="6875719"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0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4"/>
          <p:cNvPicPr>
            <a:picLocks noChangeArrowheads="1"/>
          </p:cNvPicPr>
          <p:nvPr/>
        </p:nvPicPr>
        <p:blipFill>
          <a:blip r:embed="rId2" cstate="print"/>
          <a:srcRect/>
          <a:stretch>
            <a:fillRect/>
          </a:stretch>
        </p:blipFill>
        <p:spPr bwMode="auto">
          <a:xfrm>
            <a:off x="10665" y="213507"/>
            <a:ext cx="4470400" cy="1462088"/>
          </a:xfrm>
          <a:prstGeom prst="rect">
            <a:avLst/>
          </a:prstGeom>
          <a:noFill/>
          <a:ln w="9525">
            <a:noFill/>
            <a:miter lim="800000"/>
            <a:headEnd/>
            <a:tailEnd/>
          </a:ln>
        </p:spPr>
      </p:pic>
      <p:pic>
        <p:nvPicPr>
          <p:cNvPr id="3" name="Picture 4"/>
          <p:cNvPicPr>
            <a:picLocks noChangeArrowheads="1"/>
          </p:cNvPicPr>
          <p:nvPr/>
        </p:nvPicPr>
        <p:blipFill>
          <a:blip r:embed="rId3" cstate="print"/>
          <a:srcRect/>
          <a:stretch>
            <a:fillRect/>
          </a:stretch>
        </p:blipFill>
        <p:spPr bwMode="auto">
          <a:xfrm>
            <a:off x="4644008" y="304801"/>
            <a:ext cx="4093592" cy="1972072"/>
          </a:xfrm>
          <a:prstGeom prst="rect">
            <a:avLst/>
          </a:prstGeom>
          <a:noFill/>
          <a:ln w="9525">
            <a:noFill/>
            <a:miter lim="800000"/>
            <a:headEnd/>
            <a:tailEnd/>
          </a:ln>
        </p:spPr>
      </p:pic>
      <p:sp>
        <p:nvSpPr>
          <p:cNvPr id="4" name="TekstSylinder 3"/>
          <p:cNvSpPr txBox="1"/>
          <p:nvPr/>
        </p:nvSpPr>
        <p:spPr>
          <a:xfrm>
            <a:off x="467544" y="2348880"/>
            <a:ext cx="8352928" cy="4031873"/>
          </a:xfrm>
          <a:prstGeom prst="rect">
            <a:avLst/>
          </a:prstGeom>
          <a:noFill/>
        </p:spPr>
        <p:txBody>
          <a:bodyPr wrap="square" rtlCol="0">
            <a:spAutoFit/>
          </a:bodyPr>
          <a:lstStyle/>
          <a:p>
            <a:r>
              <a:rPr lang="nb-NO" sz="3200" dirty="0" smtClean="0">
                <a:solidFill>
                  <a:schemeClr val="bg1"/>
                </a:solidFill>
                <a:latin typeface="Trebuchet MS" panose="020B0603020202020204" pitchFamily="34" charset="0"/>
              </a:rPr>
              <a:t>5. Samtidig imøtegåelsesrett gjelder også</a:t>
            </a:r>
            <a:endParaRPr lang="nb-NO" sz="2800" b="1" dirty="0" smtClean="0">
              <a:solidFill>
                <a:schemeClr val="bg1"/>
              </a:solidFill>
              <a:latin typeface="Trebuchet MS" panose="020B0603020202020204" pitchFamily="34" charset="0"/>
            </a:endParaRPr>
          </a:p>
          <a:p>
            <a:pPr lvl="1">
              <a:buFont typeface="Wingdings" pitchFamily="2" charset="2"/>
              <a:buChar char="q"/>
            </a:pPr>
            <a:r>
              <a:rPr lang="nb-NO" sz="2800" b="1" dirty="0" smtClean="0">
                <a:solidFill>
                  <a:schemeClr val="bg1"/>
                </a:solidFill>
                <a:latin typeface="Trebuchet MS" panose="020B0603020202020204" pitchFamily="34" charset="0"/>
              </a:rPr>
              <a:t> </a:t>
            </a:r>
            <a:r>
              <a:rPr lang="nb-NO" sz="3200" dirty="0" smtClean="0">
                <a:solidFill>
                  <a:schemeClr val="bg1"/>
                </a:solidFill>
                <a:latin typeface="Arial" pitchFamily="34" charset="0"/>
                <a:cs typeface="Arial" pitchFamily="34" charset="0"/>
              </a:rPr>
              <a:t>institusjoner </a:t>
            </a:r>
          </a:p>
          <a:p>
            <a:pPr lvl="1">
              <a:buFont typeface="Wingdings" pitchFamily="2" charset="2"/>
              <a:buChar char="q"/>
            </a:pPr>
            <a:r>
              <a:rPr lang="nb-NO" sz="3200" dirty="0" smtClean="0">
                <a:solidFill>
                  <a:schemeClr val="bg1"/>
                </a:solidFill>
                <a:latin typeface="Arial" pitchFamily="34" charset="0"/>
                <a:cs typeface="Arial" pitchFamily="34" charset="0"/>
              </a:rPr>
              <a:t> myndigheter</a:t>
            </a:r>
          </a:p>
          <a:p>
            <a:pPr lvl="1">
              <a:buFont typeface="Wingdings" pitchFamily="2" charset="2"/>
              <a:buChar char="q"/>
            </a:pPr>
            <a:r>
              <a:rPr lang="nb-NO" sz="3200" dirty="0" smtClean="0">
                <a:solidFill>
                  <a:schemeClr val="bg1"/>
                </a:solidFill>
                <a:latin typeface="Arial" pitchFamily="34" charset="0"/>
                <a:cs typeface="Arial" pitchFamily="34" charset="0"/>
              </a:rPr>
              <a:t> bedrifter</a:t>
            </a:r>
          </a:p>
          <a:p>
            <a:pPr lvl="1">
              <a:buFont typeface="Wingdings" pitchFamily="2" charset="2"/>
              <a:buChar char="q"/>
            </a:pPr>
            <a:r>
              <a:rPr lang="nb-NO" sz="3200" dirty="0" smtClean="0">
                <a:solidFill>
                  <a:schemeClr val="bg1"/>
                </a:solidFill>
                <a:latin typeface="Arial" pitchFamily="34" charset="0"/>
                <a:cs typeface="Arial" pitchFamily="34" charset="0"/>
              </a:rPr>
              <a:t> organisasjoner</a:t>
            </a:r>
          </a:p>
          <a:p>
            <a:pPr lvl="1">
              <a:buFont typeface="Wingdings" pitchFamily="2" charset="2"/>
              <a:buChar char="q"/>
            </a:pPr>
            <a:r>
              <a:rPr lang="nb-NO" sz="3200" dirty="0" smtClean="0">
                <a:solidFill>
                  <a:schemeClr val="bg1"/>
                </a:solidFill>
                <a:latin typeface="Arial" pitchFamily="34" charset="0"/>
                <a:cs typeface="Arial" pitchFamily="34" charset="0"/>
              </a:rPr>
              <a:t> stiftelser</a:t>
            </a:r>
          </a:p>
          <a:p>
            <a:pPr lvl="1">
              <a:buFont typeface="Wingdings" pitchFamily="2" charset="2"/>
              <a:buChar char="q"/>
            </a:pPr>
            <a:r>
              <a:rPr lang="nb-NO" sz="3200" dirty="0" smtClean="0">
                <a:solidFill>
                  <a:schemeClr val="bg1"/>
                </a:solidFill>
                <a:latin typeface="Arial" pitchFamily="34" charset="0"/>
                <a:cs typeface="Arial" pitchFamily="34" charset="0"/>
              </a:rPr>
              <a:t> forretninger</a:t>
            </a:r>
          </a:p>
          <a:p>
            <a:pPr lvl="1">
              <a:buFont typeface="Wingdings" pitchFamily="2" charset="2"/>
              <a:buChar char="q"/>
            </a:pPr>
            <a:r>
              <a:rPr lang="nb-NO" sz="3200" dirty="0">
                <a:solidFill>
                  <a:schemeClr val="bg1"/>
                </a:solidFill>
                <a:latin typeface="Arial" pitchFamily="34" charset="0"/>
                <a:cs typeface="Arial" pitchFamily="34" charset="0"/>
              </a:rPr>
              <a:t> </a:t>
            </a:r>
            <a:r>
              <a:rPr lang="nb-NO" sz="3200" dirty="0" err="1" smtClean="0">
                <a:solidFill>
                  <a:schemeClr val="bg1"/>
                </a:solidFill>
                <a:latin typeface="Arial" pitchFamily="34" charset="0"/>
                <a:cs typeface="Arial" pitchFamily="34" charset="0"/>
              </a:rPr>
              <a:t>etc</a:t>
            </a:r>
            <a:r>
              <a:rPr lang="nb-NO" sz="3200" dirty="0" smtClean="0">
                <a:solidFill>
                  <a:schemeClr val="bg1"/>
                </a:solidFill>
                <a:latin typeface="Arial" pitchFamily="34" charset="0"/>
                <a:cs typeface="Arial" pitchFamily="34" charset="0"/>
              </a:rPr>
              <a:t>…..</a:t>
            </a:r>
          </a:p>
        </p:txBody>
      </p:sp>
      <p:pic>
        <p:nvPicPr>
          <p:cNvPr id="5" name="Bilde 4" descr="Logo NY 2011.jpg"/>
          <p:cNvPicPr>
            <a:picLocks noChangeAspect="1"/>
          </p:cNvPicPr>
          <p:nvPr/>
        </p:nvPicPr>
        <p:blipFill>
          <a:blip r:embed="rId4" cstate="print"/>
          <a:stretch>
            <a:fillRect/>
          </a:stretch>
        </p:blipFill>
        <p:spPr>
          <a:xfrm>
            <a:off x="7668344" y="6021288"/>
            <a:ext cx="1278883" cy="720000"/>
          </a:xfrm>
          <a:prstGeom prst="rect">
            <a:avLst/>
          </a:prstGeom>
        </p:spPr>
      </p:pic>
    </p:spTree>
    <p:extLst>
      <p:ext uri="{BB962C8B-B14F-4D97-AF65-F5344CB8AC3E}">
        <p14:creationId xmlns:p14="http://schemas.microsoft.com/office/powerpoint/2010/main" val="3910849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A- og B-post er uregistrert og Posten har ingen oversikt over hvor mange brev som forsvinner hvert å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15358"/>
            <a:ext cx="9092124" cy="5112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899592" y="5445224"/>
            <a:ext cx="7795724" cy="1015663"/>
          </a:xfrm>
          <a:prstGeom prst="rect">
            <a:avLst/>
          </a:prstGeom>
          <a:noFill/>
        </p:spPr>
        <p:txBody>
          <a:bodyPr wrap="none" rtlCol="0">
            <a:spAutoFit/>
          </a:bodyPr>
          <a:lstStyle/>
          <a:p>
            <a:r>
              <a:rPr lang="nb-NO" sz="6000" dirty="0" smtClean="0">
                <a:solidFill>
                  <a:schemeClr val="bg1"/>
                </a:solidFill>
                <a:latin typeface="Arial" panose="020B0604020202020204" pitchFamily="34" charset="0"/>
                <a:cs typeface="Arial" panose="020B0604020202020204" pitchFamily="34" charset="0"/>
              </a:rPr>
              <a:t>6. Husk riktig adresse!</a:t>
            </a:r>
            <a:endParaRPr lang="nb-NO"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757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a:latin typeface="Arial" panose="020B0604020202020204" pitchFamily="34" charset="0"/>
                <a:cs typeface="Arial" panose="020B0604020202020204" pitchFamily="34" charset="0"/>
              </a:rPr>
              <a:t>Den er den angrepne som har samtidig imøtegåelsesrett, ikke en person eller institusjon eller organisasjon som redaksjonen mener like godt kan uttale seg på den angrepnes vegne. </a:t>
            </a:r>
          </a:p>
          <a:p>
            <a:r>
              <a:rPr lang="nb-NO" sz="2000" dirty="0" smtClean="0">
                <a:latin typeface="Arial" panose="020B0604020202020204" pitchFamily="34" charset="0"/>
                <a:cs typeface="Arial" panose="020B0604020202020204" pitchFamily="34" charset="0"/>
              </a:rPr>
              <a:t>Dersom </a:t>
            </a:r>
            <a:r>
              <a:rPr lang="nb-NO" sz="2000" dirty="0">
                <a:latin typeface="Arial" panose="020B0604020202020204" pitchFamily="34" charset="0"/>
                <a:cs typeface="Arial" panose="020B0604020202020204" pitchFamily="34" charset="0"/>
              </a:rPr>
              <a:t>angrepet er rettet mot en rektor, er det ikke godt nok at kommunalsjefen for oppvekstsaker får svare på angrepet. (PFU-sak 176/09). Sykehusledelsen kan ikke uten videre uttale seg på vegne av leger som blir utsatt for sterk, faktisk kritikk. </a:t>
            </a:r>
            <a:r>
              <a:rPr lang="nb-NO" sz="2000" dirty="0" smtClean="0">
                <a:latin typeface="Arial" panose="020B0604020202020204" pitchFamily="34" charset="0"/>
                <a:cs typeface="Arial" panose="020B0604020202020204" pitchFamily="34" charset="0"/>
              </a:rPr>
              <a:t>En </a:t>
            </a:r>
            <a:r>
              <a:rPr lang="nb-NO" sz="2000" dirty="0">
                <a:latin typeface="Arial" panose="020B0604020202020204" pitchFamily="34" charset="0"/>
                <a:cs typeface="Arial" panose="020B0604020202020204" pitchFamily="34" charset="0"/>
              </a:rPr>
              <a:t>advokat kan uttale seg på vegne av sin klient, men redaksjonen må forsikre seg om at advokaten faktisk har et slikt mandat</a:t>
            </a:r>
            <a:r>
              <a:rPr lang="nb-NO" sz="2000" dirty="0" smtClean="0">
                <a:latin typeface="Arial" panose="020B0604020202020204" pitchFamily="34" charset="0"/>
                <a:cs typeface="Arial" panose="020B0604020202020204" pitchFamily="34" charset="0"/>
              </a:rPr>
              <a:t>:</a:t>
            </a:r>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Når et medium slår opp en sak om at ”Taxisjåfør slo tilfeldig mann til blods” (PFU-sak 335/12), er det ikke tilstrekkelig å kontakte drosjeselskapet, aller minst når selskapet ikke engang er orientert om hendelsen. </a:t>
            </a:r>
          </a:p>
          <a:p>
            <a:r>
              <a:rPr lang="nb-NO" sz="2000" dirty="0">
                <a:latin typeface="Arial" panose="020B0604020202020204" pitchFamily="34" charset="0"/>
                <a:cs typeface="Arial" panose="020B0604020202020204" pitchFamily="34" charset="0"/>
              </a:rPr>
              <a:t>Når den angrepne, av ulike grunner, virkelig er utilgjengelig, plikter redaksjonen enten å vente, eller forsøke å finne den som er ”nærmest(e) til å be om samtidig kommentar”. (PFU-sak 037/09). </a:t>
            </a: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2997736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Bilde 1" descr="Anonymitet og Burka.jpg"/>
          <p:cNvPicPr>
            <a:picLocks noChangeAspect="1"/>
          </p:cNvPicPr>
          <p:nvPr/>
        </p:nvPicPr>
        <p:blipFill rotWithShape="1">
          <a:blip r:embed="rId2" cstate="print"/>
          <a:srcRect r="7246"/>
          <a:stretch/>
        </p:blipFill>
        <p:spPr>
          <a:xfrm>
            <a:off x="1" y="0"/>
            <a:ext cx="5377217" cy="6858000"/>
          </a:xfrm>
          <a:prstGeom prst="rect">
            <a:avLst/>
          </a:prstGeom>
        </p:spPr>
      </p:pic>
      <p:sp>
        <p:nvSpPr>
          <p:cNvPr id="3" name="TekstSylinder 2"/>
          <p:cNvSpPr txBox="1"/>
          <p:nvPr/>
        </p:nvSpPr>
        <p:spPr>
          <a:xfrm>
            <a:off x="5393330" y="548680"/>
            <a:ext cx="3635896" cy="6186309"/>
          </a:xfrm>
          <a:prstGeom prst="rect">
            <a:avLst/>
          </a:prstGeom>
          <a:solidFill>
            <a:schemeClr val="tx1"/>
          </a:solidFill>
        </p:spPr>
        <p:txBody>
          <a:bodyPr wrap="square" rtlCol="0">
            <a:spAutoFit/>
          </a:bodyPr>
          <a:lstStyle/>
          <a:p>
            <a:r>
              <a:rPr lang="nb-NO" sz="4400" dirty="0" smtClean="0">
                <a:solidFill>
                  <a:schemeClr val="bg1"/>
                </a:solidFill>
                <a:latin typeface="Trebuchet MS" panose="020B0603020202020204" pitchFamily="34" charset="0"/>
              </a:rPr>
              <a:t>7. Selv når man har forsøkt å anonymisere, vil retten til samtidig imøtegåelse ofte gjelde likevel.</a:t>
            </a:r>
            <a:endParaRPr lang="nb-NO" sz="4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3185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smtClean="0">
                <a:latin typeface="Arial" panose="020B0604020202020204" pitchFamily="34" charset="0"/>
                <a:cs typeface="Arial" panose="020B0604020202020204" pitchFamily="34" charset="0"/>
              </a:rPr>
              <a:t>Hvis </a:t>
            </a:r>
            <a:r>
              <a:rPr lang="nb-NO" sz="2000" dirty="0">
                <a:latin typeface="Arial" panose="020B0604020202020204" pitchFamily="34" charset="0"/>
                <a:cs typeface="Arial" panose="020B0604020202020204" pitchFamily="34" charset="0"/>
              </a:rPr>
              <a:t>sterke beskyldninger er rettet mot ikke identifiserbare objekter, er det heller ikke naturlig å innhente samtidig imøtegåelse. Men man unngår ikke imøtegåelsesretten ved for eksempel å skrive ”</a:t>
            </a:r>
            <a:r>
              <a:rPr lang="nb-NO" sz="2000" dirty="0" err="1">
                <a:latin typeface="Arial" panose="020B0604020202020204" pitchFamily="34" charset="0"/>
                <a:cs typeface="Arial" panose="020B0604020202020204" pitchFamily="34" charset="0"/>
              </a:rPr>
              <a:t>Viltnemndas</a:t>
            </a:r>
            <a:r>
              <a:rPr lang="nb-NO" sz="2000" dirty="0">
                <a:latin typeface="Arial" panose="020B0604020202020204" pitchFamily="34" charset="0"/>
                <a:cs typeface="Arial" panose="020B0604020202020204" pitchFamily="34" charset="0"/>
              </a:rPr>
              <a:t> leder” i stedet for navnet på nemndas leder. Når en lokalavis melder at dyrevernorganisasjonen NOAH forteller at de vil melde en pelsdyroppdretter i Gloppen til politiet for å ha truet en av deres sympatisører med hagle, er det ikke godt nok at avisen ikke har brukt navn eller bilde på pelsdyroppdretteren – selv om redaksjonen ikke selv var klar over hvem mannen var. </a:t>
            </a:r>
            <a:r>
              <a:rPr lang="nb-NO" sz="2000" dirty="0" smtClean="0">
                <a:latin typeface="Arial" panose="020B0604020202020204" pitchFamily="34" charset="0"/>
                <a:cs typeface="Arial" panose="020B0604020202020204" pitchFamily="34" charset="0"/>
              </a:rPr>
              <a:t>Både </a:t>
            </a:r>
            <a:r>
              <a:rPr lang="nb-NO" sz="2000" dirty="0">
                <a:latin typeface="Arial" panose="020B0604020202020204" pitchFamily="34" charset="0"/>
                <a:cs typeface="Arial" panose="020B0604020202020204" pitchFamily="34" charset="0"/>
              </a:rPr>
              <a:t>i dette tilfellet og i PFU-sak 270/13 mente utvalget at imøtegåelsesretten gjelder uavhengig av identifisering. Og det kan overhodet ikke være tvil om at indirekte identifisering – det at mange vil vite hvem det dreier seg om – utløser imøtegåelsesretten selv når det gjelder mindre grove beskyldninger. Samtidig imøtegåelse skal med andre ord innhentes dersom publikum på grunnlag av de opplysninger som gis, kan finne fram til den omtaltes identitet. </a:t>
            </a:r>
            <a:endParaRPr lang="nb-NO" sz="2000" i="1" dirty="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214652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896061">
            <a:off x="-189001" y="-197451"/>
            <a:ext cx="3867813" cy="5470628"/>
          </a:xfrm>
          <a:prstGeom prst="rect">
            <a:avLst/>
          </a:prstGeom>
          <a:noFill/>
          <a:ln w="9525">
            <a:solidFill>
              <a:schemeClr val="tx1"/>
            </a:solidFill>
            <a:miter lim="800000"/>
            <a:headEnd/>
            <a:tailEnd/>
          </a:ln>
        </p:spPr>
      </p:pic>
      <p:pic>
        <p:nvPicPr>
          <p:cNvPr id="3" name="Picture 4" descr="C:\Users\arne.NPNR\AppData\Local\Microsoft\Windows\Temporary Internet Files\Content.Outlook\RBNEFW97\SKMBT_C65011041010560.jpg"/>
          <p:cNvPicPr>
            <a:picLocks noChangeAspect="1" noChangeArrowheads="1"/>
          </p:cNvPicPr>
          <p:nvPr/>
        </p:nvPicPr>
        <p:blipFill>
          <a:blip r:embed="rId3" cstate="print"/>
          <a:srcRect/>
          <a:stretch>
            <a:fillRect/>
          </a:stretch>
        </p:blipFill>
        <p:spPr bwMode="auto">
          <a:xfrm rot="21024050">
            <a:off x="204040" y="3521056"/>
            <a:ext cx="3928199" cy="2777019"/>
          </a:xfrm>
          <a:prstGeom prst="rect">
            <a:avLst/>
          </a:prstGeom>
          <a:noFill/>
          <a:ln w="9525">
            <a:solidFill>
              <a:schemeClr val="tx1"/>
            </a:solidFill>
            <a:miter lim="800000"/>
            <a:headEnd/>
            <a:tailEnd/>
          </a:ln>
        </p:spPr>
      </p:pic>
      <p:sp>
        <p:nvSpPr>
          <p:cNvPr id="4" name="TekstSylinder 3"/>
          <p:cNvSpPr txBox="1"/>
          <p:nvPr/>
        </p:nvSpPr>
        <p:spPr>
          <a:xfrm>
            <a:off x="4364694" y="22527"/>
            <a:ext cx="4752528" cy="6186309"/>
          </a:xfrm>
          <a:prstGeom prst="rect">
            <a:avLst/>
          </a:prstGeom>
          <a:solidFill>
            <a:schemeClr val="tx1"/>
          </a:solidFill>
        </p:spPr>
        <p:txBody>
          <a:bodyPr wrap="square" rtlCol="0">
            <a:spAutoFit/>
          </a:bodyPr>
          <a:lstStyle/>
          <a:p>
            <a:r>
              <a:rPr lang="nb-NO" sz="3600" dirty="0" smtClean="0">
                <a:solidFill>
                  <a:schemeClr val="bg1"/>
                </a:solidFill>
                <a:latin typeface="Arial" panose="020B0604020202020204" pitchFamily="34" charset="0"/>
                <a:cs typeface="Arial" panose="020B0604020202020204" pitchFamily="34" charset="0"/>
              </a:rPr>
              <a:t>8. Risikoen for å bli felt etter 4.14 er særlig stor når redaksjonen gir stemme til misfornøyde kunder, oppsagte medarbeidere, forsmådde kjærester eller langsinte barn, foreldre </a:t>
            </a:r>
            <a:r>
              <a:rPr lang="nb-NO" sz="3600" dirty="0" err="1" smtClean="0">
                <a:solidFill>
                  <a:schemeClr val="bg1"/>
                </a:solidFill>
                <a:latin typeface="Arial" panose="020B0604020202020204" pitchFamily="34" charset="0"/>
                <a:cs typeface="Arial" panose="020B0604020202020204" pitchFamily="34" charset="0"/>
              </a:rPr>
              <a:t>etc</a:t>
            </a:r>
            <a:r>
              <a:rPr lang="nb-NO" sz="3600" dirty="0" smtClean="0">
                <a:solidFill>
                  <a:schemeClr val="bg1"/>
                </a:solidFill>
                <a:latin typeface="Arial" panose="020B0604020202020204" pitchFamily="34" charset="0"/>
                <a:cs typeface="Arial" panose="020B0604020202020204" pitchFamily="34" charset="0"/>
              </a:rPr>
              <a:t>… </a:t>
            </a:r>
          </a:p>
        </p:txBody>
      </p:sp>
      <p:pic>
        <p:nvPicPr>
          <p:cNvPr id="5" name="Bilde 4" descr="Logo NY 2011.jpg"/>
          <p:cNvPicPr>
            <a:picLocks noChangeAspect="1"/>
          </p:cNvPicPr>
          <p:nvPr/>
        </p:nvPicPr>
        <p:blipFill>
          <a:blip r:embed="rId4"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4120328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SKUP - 2010 - Gravemaskin Arne Nøst.jpg"/>
          <p:cNvPicPr>
            <a:picLocks noChangeAspect="1"/>
          </p:cNvPicPr>
          <p:nvPr/>
        </p:nvPicPr>
        <p:blipFill>
          <a:blip r:embed="rId2" cstate="print"/>
          <a:stretch>
            <a:fillRect/>
          </a:stretch>
        </p:blipFill>
        <p:spPr>
          <a:xfrm>
            <a:off x="-36512" y="-387424"/>
            <a:ext cx="9193497" cy="6821275"/>
          </a:xfrm>
          <a:prstGeom prst="rect">
            <a:avLst/>
          </a:prstGeom>
        </p:spPr>
      </p:pic>
      <p:sp>
        <p:nvSpPr>
          <p:cNvPr id="3" name="TekstSylinder 2"/>
          <p:cNvSpPr txBox="1"/>
          <p:nvPr/>
        </p:nvSpPr>
        <p:spPr>
          <a:xfrm>
            <a:off x="2843808" y="3429000"/>
            <a:ext cx="6048672" cy="3108543"/>
          </a:xfrm>
          <a:prstGeom prst="rect">
            <a:avLst/>
          </a:prstGeom>
          <a:noFill/>
        </p:spPr>
        <p:txBody>
          <a:bodyPr wrap="square" rtlCol="0">
            <a:spAutoFit/>
          </a:bodyPr>
          <a:lstStyle/>
          <a:p>
            <a:r>
              <a:rPr lang="nb-NO" sz="2800" dirty="0" smtClean="0">
                <a:latin typeface="Arial" panose="020B0604020202020204" pitchFamily="34" charset="0"/>
                <a:cs typeface="Arial" panose="020B0604020202020204" pitchFamily="34" charset="0"/>
              </a:rPr>
              <a:t>Risiko for å bli felt etter 4.14 er særlig stor i saker som redaksjonen </a:t>
            </a:r>
            <a:r>
              <a:rPr lang="nb-NO" sz="2800" u="sng" dirty="0" smtClean="0">
                <a:latin typeface="Arial" panose="020B0604020202020204" pitchFamily="34" charset="0"/>
                <a:cs typeface="Arial" panose="020B0604020202020204" pitchFamily="34" charset="0"/>
              </a:rPr>
              <a:t>selv graver fram</a:t>
            </a:r>
            <a:r>
              <a:rPr lang="nb-NO" sz="2800" dirty="0" smtClean="0">
                <a:latin typeface="Arial" panose="020B0604020202020204" pitchFamily="34" charset="0"/>
                <a:cs typeface="Arial" panose="020B0604020202020204" pitchFamily="34" charset="0"/>
              </a:rPr>
              <a:t>.  Da er også PFU bevisste på at redaksjonen er alene om saken,     og dermed kan gi den angrepne skikkelig anledning til samtidig imøtegåelse.</a:t>
            </a:r>
            <a:endParaRPr lang="nb-N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14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Bilde 2" descr="1963-02-02 - Lørdagsleder blank - redaktøren på fest - Sør-Vara.jpg"/>
          <p:cNvPicPr>
            <a:picLocks noChangeAspect="1"/>
          </p:cNvPicPr>
          <p:nvPr/>
        </p:nvPicPr>
        <p:blipFill>
          <a:blip r:embed="rId2" cstate="print"/>
          <a:stretch>
            <a:fillRect/>
          </a:stretch>
        </p:blipFill>
        <p:spPr>
          <a:xfrm rot="406295">
            <a:off x="59464" y="-686868"/>
            <a:ext cx="2749656" cy="6858000"/>
          </a:xfrm>
          <a:prstGeom prst="rect">
            <a:avLst/>
          </a:prstGeom>
          <a:ln>
            <a:solidFill>
              <a:schemeClr val="tx1"/>
            </a:solidFill>
          </a:ln>
        </p:spPr>
      </p:pic>
      <p:pic>
        <p:nvPicPr>
          <p:cNvPr id="24578" name="Picture 2"/>
          <p:cNvPicPr>
            <a:picLocks noChangeAspect="1" noChangeArrowheads="1"/>
          </p:cNvPicPr>
          <p:nvPr/>
        </p:nvPicPr>
        <p:blipFill>
          <a:blip r:embed="rId3" cstate="print"/>
          <a:srcRect/>
          <a:stretch>
            <a:fillRect/>
          </a:stretch>
        </p:blipFill>
        <p:spPr bwMode="auto">
          <a:xfrm rot="20886384">
            <a:off x="7093514" y="-175526"/>
            <a:ext cx="2628900" cy="5496849"/>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2771800" y="4540321"/>
            <a:ext cx="4510261" cy="3425183"/>
          </a:xfrm>
          <a:prstGeom prst="rect">
            <a:avLst/>
          </a:prstGeom>
          <a:noFill/>
          <a:ln w="9525">
            <a:noFill/>
            <a:miter lim="800000"/>
            <a:headEnd/>
            <a:tailEnd/>
          </a:ln>
        </p:spPr>
      </p:pic>
      <p:sp>
        <p:nvSpPr>
          <p:cNvPr id="7" name="TekstSylinder 6"/>
          <p:cNvSpPr txBox="1"/>
          <p:nvPr/>
        </p:nvSpPr>
        <p:spPr>
          <a:xfrm>
            <a:off x="3131840" y="138112"/>
            <a:ext cx="3672408" cy="3785652"/>
          </a:xfrm>
          <a:prstGeom prst="rect">
            <a:avLst/>
          </a:prstGeom>
          <a:solidFill>
            <a:schemeClr val="tx1"/>
          </a:solidFill>
        </p:spPr>
        <p:txBody>
          <a:bodyPr wrap="square" rtlCol="0">
            <a:spAutoFit/>
          </a:bodyPr>
          <a:lstStyle/>
          <a:p>
            <a:r>
              <a:rPr lang="nb-NO" sz="2400" dirty="0" smtClean="0">
                <a:solidFill>
                  <a:schemeClr val="bg1"/>
                </a:solidFill>
                <a:latin typeface="Arial" panose="020B0604020202020204" pitchFamily="34" charset="0"/>
                <a:cs typeface="Arial" panose="020B0604020202020204" pitchFamily="34" charset="0"/>
              </a:rPr>
              <a:t>9. 4.14 gjelder i prinsippet for alle sjangre, mener PFU.</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Angrepne i ledere, kommentarer eller leserbrev, kan gis imøtegåelse i intervju annet sted i samme utgave – med henvisning.</a:t>
            </a:r>
            <a:endParaRPr lang="nb-NO"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029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a:latin typeface="Arial" panose="020B0604020202020204" pitchFamily="34" charset="0"/>
                <a:cs typeface="Arial" panose="020B0604020202020204" pitchFamily="34" charset="0"/>
              </a:rPr>
              <a:t>Imøtegåelsesretten er i utgangspunktet sjangeruavhengig. ”Den gjelder like mye på debattsidene som på nyhetsplass”, som det heter i PFU-sak 080/13. Unntaket vil være direktesendinger, der den angrepne ikke er til stede, men hvor det i en klagesak vil kunne vektlegges hvordan programlederen under sendingen taklet det inntrufne. </a:t>
            </a:r>
            <a:endParaRPr lang="nb-NO" sz="2000" i="1" dirty="0" smtClean="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Det er ikke naturlig at en leder- eller kommentarartikkel inneholder samtidig imøtegåelse, men om beskyldningene er sterke nok – for eksempel anklager om ulovligheter eller grovt injurierende påstander – plikter redaksjonen å innhente den angrepnes kommentar på annen måte. (PFU-sak 108/10). Det samme må gjelde for leserbrev. I PFU-sak 294/11 anføres det at imøtegåelsesretten kunne vært imøtekommet eksempelvis gjennom et intervju med henvisning til innlegget. </a:t>
            </a:r>
            <a:endParaRPr lang="nb-NO" sz="2000" i="1" dirty="0">
              <a:latin typeface="Arial" panose="020B0604020202020204" pitchFamily="34" charset="0"/>
              <a:cs typeface="Arial" panose="020B0604020202020204" pitchFamily="34" charset="0"/>
            </a:endParaRPr>
          </a:p>
          <a:p>
            <a:pPr marL="109728" indent="0">
              <a:buNone/>
            </a:pPr>
            <a:endParaRPr lang="nb-NO" sz="2000" i="1"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p14="http://schemas.microsoft.com/office/powerpoint/2010/main" val="3097608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e 10" descr="mobil kopi.jpg"/>
          <p:cNvPicPr>
            <a:picLocks noChangeAspect="1"/>
          </p:cNvPicPr>
          <p:nvPr/>
        </p:nvPicPr>
        <p:blipFill>
          <a:blip r:embed="rId2" cstate="print"/>
          <a:stretch>
            <a:fillRect/>
          </a:stretch>
        </p:blipFill>
        <p:spPr>
          <a:xfrm>
            <a:off x="5508104" y="4869160"/>
            <a:ext cx="1285715" cy="2597143"/>
          </a:xfrm>
          <a:prstGeom prst="rect">
            <a:avLst/>
          </a:prstGeom>
        </p:spPr>
      </p:pic>
      <p:pic>
        <p:nvPicPr>
          <p:cNvPr id="4" name="Bilde 3" descr="dokumenter kopi.jpg"/>
          <p:cNvPicPr>
            <a:picLocks noChangeAspect="1"/>
          </p:cNvPicPr>
          <p:nvPr/>
        </p:nvPicPr>
        <p:blipFill>
          <a:blip r:embed="rId3" cstate="print"/>
          <a:stretch>
            <a:fillRect/>
          </a:stretch>
        </p:blipFill>
        <p:spPr>
          <a:xfrm>
            <a:off x="-180528" y="2997200"/>
            <a:ext cx="3860800" cy="3860800"/>
          </a:xfrm>
          <a:prstGeom prst="rect">
            <a:avLst/>
          </a:prstGeom>
        </p:spPr>
      </p:pic>
      <p:pic>
        <p:nvPicPr>
          <p:cNvPr id="2" name="Bilde 1" descr="Sannhetsbevis er - tegning lupe mm.jpg"/>
          <p:cNvPicPr>
            <a:picLocks noChangeAspect="1"/>
          </p:cNvPicPr>
          <p:nvPr/>
        </p:nvPicPr>
        <p:blipFill>
          <a:blip r:embed="rId4" cstate="print"/>
          <a:stretch>
            <a:fillRect/>
          </a:stretch>
        </p:blipFill>
        <p:spPr>
          <a:xfrm>
            <a:off x="3605784" y="0"/>
            <a:ext cx="5538216" cy="2368296"/>
          </a:xfrm>
          <a:prstGeom prst="rect">
            <a:avLst/>
          </a:prstGeom>
        </p:spPr>
      </p:pic>
      <p:pic>
        <p:nvPicPr>
          <p:cNvPr id="5" name="Bilde 4" descr="FRIGITT DOKUMENT - offentlighet.jpg"/>
          <p:cNvPicPr>
            <a:picLocks noChangeAspect="1"/>
          </p:cNvPicPr>
          <p:nvPr/>
        </p:nvPicPr>
        <p:blipFill>
          <a:blip r:embed="rId5" cstate="print"/>
          <a:stretch>
            <a:fillRect/>
          </a:stretch>
        </p:blipFill>
        <p:spPr>
          <a:xfrm>
            <a:off x="0" y="0"/>
            <a:ext cx="3255264" cy="2779776"/>
          </a:xfrm>
          <a:prstGeom prst="rect">
            <a:avLst/>
          </a:prstGeom>
        </p:spPr>
      </p:pic>
      <p:sp>
        <p:nvSpPr>
          <p:cNvPr id="6" name="Rektangel 5"/>
          <p:cNvSpPr/>
          <p:nvPr/>
        </p:nvSpPr>
        <p:spPr>
          <a:xfrm rot="466798">
            <a:off x="6667423" y="4725851"/>
            <a:ext cx="2592288" cy="29249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rot="487530">
            <a:off x="6767009" y="5174339"/>
            <a:ext cx="2393119" cy="1477328"/>
          </a:xfrm>
          <a:prstGeom prst="rect">
            <a:avLst/>
          </a:prstGeom>
          <a:noFill/>
        </p:spPr>
        <p:txBody>
          <a:bodyPr wrap="square" rtlCol="0">
            <a:spAutoFit/>
          </a:bodyPr>
          <a:lstStyle/>
          <a:p>
            <a:r>
              <a:rPr lang="nb-NO" b="1" dirty="0" err="1" smtClean="0"/>
              <a:t>Epos</a:t>
            </a:r>
            <a:r>
              <a:rPr lang="nb-NO" dirty="0" err="1" smtClean="0"/>
              <a:t>t</a:t>
            </a:r>
            <a:endParaRPr lang="nb-NO" dirty="0" smtClean="0"/>
          </a:p>
          <a:p>
            <a:r>
              <a:rPr lang="nb-NO" dirty="0" smtClean="0"/>
              <a:t>til den angrepne…</a:t>
            </a:r>
          </a:p>
          <a:p>
            <a:endParaRPr lang="nb-NO" dirty="0" smtClean="0"/>
          </a:p>
          <a:p>
            <a:r>
              <a:rPr lang="nb-NO" dirty="0" smtClean="0"/>
              <a:t>Vi oversender herved kopi av artikkel</a:t>
            </a:r>
            <a:endParaRPr lang="nb-NO" dirty="0"/>
          </a:p>
        </p:txBody>
      </p:sp>
      <p:sp>
        <p:nvSpPr>
          <p:cNvPr id="12" name="TekstSylinder 11"/>
          <p:cNvSpPr txBox="1"/>
          <p:nvPr/>
        </p:nvSpPr>
        <p:spPr>
          <a:xfrm rot="265604">
            <a:off x="5580112" y="5157192"/>
            <a:ext cx="1080120" cy="1200329"/>
          </a:xfrm>
          <a:prstGeom prst="rect">
            <a:avLst/>
          </a:prstGeom>
          <a:solidFill>
            <a:schemeClr val="tx1"/>
          </a:solidFill>
        </p:spPr>
        <p:txBody>
          <a:bodyPr wrap="square" rtlCol="0">
            <a:spAutoFit/>
          </a:bodyPr>
          <a:lstStyle/>
          <a:p>
            <a:r>
              <a:rPr lang="nb-NO" dirty="0" smtClean="0">
                <a:solidFill>
                  <a:schemeClr val="bg1"/>
                </a:solidFill>
              </a:rPr>
              <a:t>Hei, sender herved over</a:t>
            </a:r>
            <a:endParaRPr lang="nb-NO" dirty="0">
              <a:solidFill>
                <a:schemeClr val="bg1"/>
              </a:solidFill>
            </a:endParaRPr>
          </a:p>
        </p:txBody>
      </p:sp>
      <p:sp>
        <p:nvSpPr>
          <p:cNvPr id="8" name="Rektangel 7"/>
          <p:cNvSpPr/>
          <p:nvPr/>
        </p:nvSpPr>
        <p:spPr>
          <a:xfrm rot="21156997">
            <a:off x="2997370" y="4705259"/>
            <a:ext cx="2592288" cy="29249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rot="21178005">
            <a:off x="3105383" y="5136193"/>
            <a:ext cx="2376264" cy="1754326"/>
          </a:xfrm>
          <a:prstGeom prst="rect">
            <a:avLst/>
          </a:prstGeom>
          <a:noFill/>
        </p:spPr>
        <p:txBody>
          <a:bodyPr wrap="square" rtlCol="0">
            <a:spAutoFit/>
          </a:bodyPr>
          <a:lstStyle/>
          <a:p>
            <a:pPr algn="ctr"/>
            <a:r>
              <a:rPr lang="nb-NO" b="1" dirty="0" smtClean="0"/>
              <a:t>TELEFAX</a:t>
            </a:r>
            <a:endParaRPr lang="nb-NO" dirty="0" smtClean="0"/>
          </a:p>
          <a:p>
            <a:r>
              <a:rPr lang="nb-NO" dirty="0" smtClean="0"/>
              <a:t>til den angrepne…</a:t>
            </a:r>
          </a:p>
          <a:p>
            <a:endParaRPr lang="nb-NO" dirty="0" smtClean="0"/>
          </a:p>
          <a:p>
            <a:r>
              <a:rPr lang="nb-NO" dirty="0" smtClean="0"/>
              <a:t>Vi oversender herved kopi av artikkel</a:t>
            </a:r>
          </a:p>
          <a:p>
            <a:endParaRPr lang="nb-NO" dirty="0"/>
          </a:p>
        </p:txBody>
      </p:sp>
      <p:sp>
        <p:nvSpPr>
          <p:cNvPr id="13" name="TekstSylinder 12"/>
          <p:cNvSpPr txBox="1"/>
          <p:nvPr/>
        </p:nvSpPr>
        <p:spPr>
          <a:xfrm>
            <a:off x="3419872" y="2368296"/>
            <a:ext cx="5472608" cy="2246769"/>
          </a:xfrm>
          <a:prstGeom prst="rect">
            <a:avLst/>
          </a:prstGeom>
          <a:solidFill>
            <a:schemeClr val="tx1"/>
          </a:solidFill>
          <a:ln>
            <a:solidFill>
              <a:schemeClr val="tx1"/>
            </a:solidFill>
          </a:ln>
        </p:spPr>
        <p:txBody>
          <a:bodyPr wrap="square" rtlCol="0">
            <a:spAutoFit/>
          </a:bodyPr>
          <a:lstStyle/>
          <a:p>
            <a:r>
              <a:rPr lang="nb-NO" sz="2800" dirty="0" smtClean="0">
                <a:solidFill>
                  <a:schemeClr val="bg1"/>
                </a:solidFill>
                <a:latin typeface="Trebuchet MS" panose="020B0603020202020204" pitchFamily="34" charset="0"/>
              </a:rPr>
              <a:t>Husk – det er redaksjonen som må bevise, dokumentere eller på annen måte vise at man har anstrengt seg for å få den angrepne i tale…</a:t>
            </a:r>
            <a:endParaRPr lang="nb-NO"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1299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kstSylinder 2"/>
          <p:cNvSpPr txBox="1"/>
          <p:nvPr/>
        </p:nvSpPr>
        <p:spPr>
          <a:xfrm>
            <a:off x="899592" y="1268760"/>
            <a:ext cx="7673896" cy="4524315"/>
          </a:xfrm>
          <a:prstGeom prst="rect">
            <a:avLst/>
          </a:prstGeom>
          <a:noFill/>
        </p:spPr>
        <p:txBody>
          <a:bodyPr wrap="none" rtlCol="0">
            <a:spAutoFit/>
          </a:bodyPr>
          <a:lstStyle/>
          <a:p>
            <a:pPr algn="ctr"/>
            <a:r>
              <a:rPr lang="nb-NO" sz="9600" dirty="0" smtClean="0">
                <a:solidFill>
                  <a:schemeClr val="bg1"/>
                </a:solidFill>
                <a:latin typeface="Trebuchet MS" pitchFamily="34" charset="0"/>
              </a:rPr>
              <a:t>Først:</a:t>
            </a:r>
          </a:p>
          <a:p>
            <a:pPr algn="ctr"/>
            <a:r>
              <a:rPr lang="nb-NO" sz="9600" dirty="0" smtClean="0">
                <a:solidFill>
                  <a:schemeClr val="bg1"/>
                </a:solidFill>
                <a:latin typeface="Trebuchet MS" pitchFamily="34" charset="0"/>
              </a:rPr>
              <a:t>En oppklaring</a:t>
            </a:r>
          </a:p>
          <a:p>
            <a:endParaRPr lang="nb-NO" sz="9600"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476605" y="1341"/>
            <a:ext cx="8229600" cy="1143000"/>
          </a:xfrm>
        </p:spPr>
        <p:txBody>
          <a:bodyPr>
            <a:normAutofit/>
          </a:bodyPr>
          <a:lstStyle/>
          <a:p>
            <a:r>
              <a:rPr lang="nb-NO" sz="6000" dirty="0" smtClean="0">
                <a:latin typeface="Trebuchet MS" panose="020B0603020202020204" pitchFamily="34" charset="0"/>
              </a:rPr>
              <a:t>Det nytter altså ikke…</a:t>
            </a:r>
            <a:endParaRPr lang="nb-NO" sz="6000" dirty="0">
              <a:latin typeface="Trebuchet MS" panose="020B0603020202020204" pitchFamily="34" charset="0"/>
            </a:endParaRPr>
          </a:p>
        </p:txBody>
      </p:sp>
      <p:pic>
        <p:nvPicPr>
          <p:cNvPr id="4" name="Picture 2" descr="http://nrkbeta.no/wp-content/uploads/2008/07/unnskyld.jpg"/>
          <p:cNvPicPr>
            <a:picLocks noChangeAspect="1" noChangeArrowheads="1"/>
          </p:cNvPicPr>
          <p:nvPr/>
        </p:nvPicPr>
        <p:blipFill>
          <a:blip r:embed="rId2" cstate="print"/>
          <a:srcRect/>
          <a:stretch>
            <a:fillRect/>
          </a:stretch>
        </p:blipFill>
        <p:spPr bwMode="auto">
          <a:xfrm>
            <a:off x="0" y="980728"/>
            <a:ext cx="9182810" cy="5877272"/>
          </a:xfrm>
          <a:prstGeom prst="rect">
            <a:avLst/>
          </a:prstGeom>
          <a:noFill/>
        </p:spPr>
      </p:pic>
    </p:spTree>
    <p:extLst>
      <p:ext uri="{BB962C8B-B14F-4D97-AF65-F5344CB8AC3E}">
        <p14:creationId xmlns:p14="http://schemas.microsoft.com/office/powerpoint/2010/main" val="28210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188640"/>
            <a:ext cx="8229600" cy="6552728"/>
          </a:xfrm>
        </p:spPr>
        <p:txBody>
          <a:bodyPr>
            <a:normAutofit/>
          </a:bodyPr>
          <a:lstStyle/>
          <a:p>
            <a:pPr marL="0" indent="0">
              <a:spcBef>
                <a:spcPts val="0"/>
              </a:spcBef>
              <a:buNone/>
            </a:pPr>
            <a:r>
              <a:rPr lang="nb-NO" dirty="0" smtClean="0">
                <a:solidFill>
                  <a:srgbClr val="FF0000"/>
                </a:solidFill>
                <a:latin typeface="Arial"/>
                <a:cs typeface="Arial"/>
              </a:rPr>
              <a:t>►</a:t>
            </a:r>
            <a:r>
              <a:rPr lang="nb-NO" dirty="0" smtClean="0">
                <a:latin typeface="Arial"/>
                <a:cs typeface="Arial"/>
              </a:rPr>
              <a:t>…å skylde på dårlig tid</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ta </a:t>
            </a:r>
            <a:r>
              <a:rPr lang="nb-NO" u="sng" dirty="0" smtClean="0">
                <a:latin typeface="Arial"/>
                <a:cs typeface="Arial"/>
              </a:rPr>
              <a:t>en eller to</a:t>
            </a:r>
            <a:r>
              <a:rPr lang="nb-NO" dirty="0" smtClean="0">
                <a:latin typeface="Arial"/>
                <a:cs typeface="Arial"/>
              </a:rPr>
              <a:t> telefoner</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skylde på dramaturgi eller format</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presentere deler av beskyldningene </a:t>
            </a:r>
          </a:p>
          <a:p>
            <a:pPr marL="0" indent="0">
              <a:spcBef>
                <a:spcPts val="0"/>
              </a:spcBef>
              <a:buNone/>
            </a:pPr>
            <a:r>
              <a:rPr lang="nb-NO" dirty="0">
                <a:latin typeface="Arial"/>
                <a:cs typeface="Arial"/>
              </a:rPr>
              <a:t> </a:t>
            </a:r>
            <a:r>
              <a:rPr lang="nb-NO" dirty="0" smtClean="0">
                <a:latin typeface="Arial"/>
                <a:cs typeface="Arial"/>
              </a:rPr>
              <a:t>      eller et sammendrag av dem</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si at det er en offentlig institusjon eller </a:t>
            </a:r>
          </a:p>
          <a:p>
            <a:pPr marL="0" indent="0">
              <a:spcBef>
                <a:spcPts val="0"/>
              </a:spcBef>
              <a:buNone/>
            </a:pPr>
            <a:r>
              <a:rPr lang="nb-NO" dirty="0">
                <a:latin typeface="Arial"/>
                <a:cs typeface="Arial"/>
              </a:rPr>
              <a:t> </a:t>
            </a:r>
            <a:r>
              <a:rPr lang="nb-NO" dirty="0" smtClean="0">
                <a:latin typeface="Arial"/>
                <a:cs typeface="Arial"/>
              </a:rPr>
              <a:t>      stort firma</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vise til at vedkommende har uttalt seg </a:t>
            </a:r>
          </a:p>
          <a:p>
            <a:pPr marL="0" indent="0">
              <a:spcBef>
                <a:spcPts val="0"/>
              </a:spcBef>
              <a:buNone/>
            </a:pPr>
            <a:r>
              <a:rPr lang="nb-NO" dirty="0">
                <a:latin typeface="Arial"/>
                <a:cs typeface="Arial"/>
              </a:rPr>
              <a:t> </a:t>
            </a:r>
            <a:r>
              <a:rPr lang="nb-NO" dirty="0" smtClean="0">
                <a:latin typeface="Arial"/>
                <a:cs typeface="Arial"/>
              </a:rPr>
              <a:t>      om lignende beskyldninger før</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si at den angrepne generelt ikke vil </a:t>
            </a:r>
          </a:p>
          <a:p>
            <a:pPr marL="0" indent="0">
              <a:spcBef>
                <a:spcPts val="0"/>
              </a:spcBef>
              <a:buNone/>
            </a:pPr>
            <a:r>
              <a:rPr lang="nb-NO" dirty="0">
                <a:latin typeface="Arial"/>
                <a:cs typeface="Arial"/>
              </a:rPr>
              <a:t> </a:t>
            </a:r>
            <a:r>
              <a:rPr lang="nb-NO" dirty="0" smtClean="0">
                <a:latin typeface="Arial"/>
                <a:cs typeface="Arial"/>
              </a:rPr>
              <a:t>       snakke med dere</a:t>
            </a:r>
          </a:p>
          <a:p>
            <a:pPr marL="0" indent="0">
              <a:spcBef>
                <a:spcPts val="0"/>
              </a:spcBef>
              <a:buNone/>
            </a:pPr>
            <a:r>
              <a:rPr lang="nb-NO" dirty="0" smtClean="0">
                <a:solidFill>
                  <a:srgbClr val="FF0000"/>
                </a:solidFill>
                <a:latin typeface="Arial"/>
                <a:cs typeface="Arial"/>
              </a:rPr>
              <a:t>►</a:t>
            </a:r>
            <a:r>
              <a:rPr lang="nb-NO" dirty="0" smtClean="0">
                <a:latin typeface="Arial"/>
                <a:cs typeface="Arial"/>
              </a:rPr>
              <a:t>…å tro at 4.14 bare gjelder </a:t>
            </a:r>
            <a:r>
              <a:rPr lang="nb-NO" u="sng" dirty="0" smtClean="0">
                <a:latin typeface="Arial"/>
                <a:cs typeface="Arial"/>
              </a:rPr>
              <a:t>usanne</a:t>
            </a:r>
            <a:r>
              <a:rPr lang="nb-NO" dirty="0" smtClean="0">
                <a:latin typeface="Arial"/>
                <a:cs typeface="Arial"/>
              </a:rPr>
              <a:t> </a:t>
            </a:r>
          </a:p>
          <a:p>
            <a:pPr marL="0" indent="0">
              <a:spcBef>
                <a:spcPts val="0"/>
              </a:spcBef>
              <a:buNone/>
            </a:pPr>
            <a:r>
              <a:rPr lang="nb-NO" dirty="0">
                <a:latin typeface="Arial"/>
                <a:cs typeface="Arial"/>
              </a:rPr>
              <a:t> </a:t>
            </a:r>
            <a:r>
              <a:rPr lang="nb-NO" dirty="0" smtClean="0">
                <a:latin typeface="Arial"/>
                <a:cs typeface="Arial"/>
              </a:rPr>
              <a:t>       beskyldninger!</a:t>
            </a:r>
          </a:p>
          <a:p>
            <a:pPr marL="0" indent="0">
              <a:buNone/>
            </a:pPr>
            <a:endParaRPr lang="nb-NO" dirty="0" smtClean="0">
              <a:latin typeface="Arial"/>
              <a:cs typeface="Arial"/>
            </a:endParaRPr>
          </a:p>
          <a:p>
            <a:pPr marL="0" indent="0">
              <a:buNone/>
            </a:pPr>
            <a:endParaRPr lang="nb-NO" dirty="0" smtClean="0">
              <a:latin typeface="Arial"/>
              <a:cs typeface="Arial"/>
            </a:endParaRPr>
          </a:p>
          <a:p>
            <a:pPr marL="0" indent="0">
              <a:buNone/>
            </a:pPr>
            <a:endParaRPr lang="nb-NO" dirty="0">
              <a:solidFill>
                <a:srgbClr val="FF0000"/>
              </a:solidFill>
            </a:endParaRPr>
          </a:p>
        </p:txBody>
      </p:sp>
    </p:spTree>
    <p:extLst>
      <p:ext uri="{BB962C8B-B14F-4D97-AF65-F5344CB8AC3E}">
        <p14:creationId xmlns:p14="http://schemas.microsoft.com/office/powerpoint/2010/main" val="796748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1600" y="1673212"/>
            <a:ext cx="7614295" cy="684213"/>
          </a:xfrm>
          <a:prstGeom prst="rect">
            <a:avLst/>
          </a:prstGeom>
          <a:noFill/>
          <a:ln w="9525">
            <a:noFill/>
            <a:miter lim="800000"/>
            <a:headEnd/>
            <a:tailEnd/>
          </a:ln>
          <a:effectLst/>
        </p:spPr>
        <p:txBody>
          <a:bodyPr/>
          <a:lstStyle/>
          <a:p>
            <a:pPr eaLnBrk="1" hangingPunct="1"/>
            <a:r>
              <a:rPr lang="nb-NO" sz="4400" b="1" dirty="0">
                <a:solidFill>
                  <a:srgbClr val="C00000"/>
                </a:solidFill>
                <a:latin typeface="Trebuchet MS" pitchFamily="34" charset="0"/>
              </a:rPr>
              <a:t>Takk for oppmerksomheten</a:t>
            </a:r>
          </a:p>
          <a:p>
            <a:pPr eaLnBrk="1" hangingPunct="1"/>
            <a:endParaRPr lang="nb-NO" sz="4000" b="1" dirty="0">
              <a:solidFill>
                <a:srgbClr val="EA1106"/>
              </a:solidFill>
              <a:latin typeface="Tahoma" pitchFamily="34" charset="0"/>
            </a:endParaRPr>
          </a:p>
          <a:p>
            <a:pPr eaLnBrk="1" hangingPunct="1"/>
            <a:endParaRPr lang="nb-NO" sz="4000" b="1" dirty="0">
              <a:solidFill>
                <a:srgbClr val="EA1106"/>
              </a:solidFill>
              <a:latin typeface="Tahoma" pitchFamily="34" charset="0"/>
            </a:endParaRPr>
          </a:p>
        </p:txBody>
      </p:sp>
      <p:sp>
        <p:nvSpPr>
          <p:cNvPr id="44035" name="Text Box 3"/>
          <p:cNvSpPr txBox="1">
            <a:spLocks noChangeArrowheads="1"/>
          </p:cNvSpPr>
          <p:nvPr/>
        </p:nvSpPr>
        <p:spPr bwMode="auto">
          <a:xfrm>
            <a:off x="2834626" y="2891879"/>
            <a:ext cx="3680816" cy="769441"/>
          </a:xfrm>
          <a:prstGeom prst="rect">
            <a:avLst/>
          </a:prstGeom>
          <a:noFill/>
          <a:ln w="9525">
            <a:noFill/>
            <a:miter lim="800000"/>
            <a:headEnd/>
            <a:tailEnd/>
          </a:ln>
          <a:effectLst/>
        </p:spPr>
        <p:txBody>
          <a:bodyPr wrap="none">
            <a:spAutoFit/>
          </a:bodyPr>
          <a:lstStyle/>
          <a:p>
            <a:pPr eaLnBrk="1" hangingPunct="1"/>
            <a:r>
              <a:rPr lang="nb-NO" sz="4400" b="1" dirty="0">
                <a:solidFill>
                  <a:srgbClr val="C00000"/>
                </a:solidFill>
                <a:latin typeface="Trebuchet MS" panose="020B0603020202020204" pitchFamily="34" charset="0"/>
              </a:rPr>
              <a:t>- og lykke til!</a:t>
            </a:r>
          </a:p>
        </p:txBody>
      </p:sp>
      <p:pic>
        <p:nvPicPr>
          <p:cNvPr id="4" name="Bilde 3" descr="Logo NY 2011.jpg"/>
          <p:cNvPicPr>
            <a:picLocks noChangeAspect="1"/>
          </p:cNvPicPr>
          <p:nvPr/>
        </p:nvPicPr>
        <p:blipFill>
          <a:blip r:embed="rId4" cstate="print"/>
          <a:stretch>
            <a:fillRect/>
          </a:stretch>
        </p:blipFill>
        <p:spPr>
          <a:xfrm>
            <a:off x="3203848" y="5013176"/>
            <a:ext cx="2685651" cy="1512000"/>
          </a:xfrm>
          <a:prstGeom prst="rect">
            <a:avLst/>
          </a:prstGeom>
        </p:spPr>
      </p:pic>
    </p:spTree>
    <p:extLst>
      <p:ext uri="{BB962C8B-B14F-4D97-AF65-F5344CB8AC3E}">
        <p14:creationId xmlns:p14="http://schemas.microsoft.com/office/powerpoint/2010/main" val="3764088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4035"/>
                                        </p:tgtEl>
                                        <p:attrNameLst>
                                          <p:attrName>style.visibility</p:attrName>
                                        </p:attrNameLst>
                                      </p:cBhvr>
                                      <p:to>
                                        <p:strVal val="visible"/>
                                      </p:to>
                                    </p:set>
                                    <p:anim calcmode="lin" valueType="num">
                                      <p:cBhvr additive="base">
                                        <p:cTn id="12" dur="500" fill="hold"/>
                                        <p:tgtEl>
                                          <p:spTgt spid="44035"/>
                                        </p:tgtEl>
                                        <p:attrNameLst>
                                          <p:attrName>ppt_x</p:attrName>
                                        </p:attrNameLst>
                                      </p:cBhvr>
                                      <p:tavLst>
                                        <p:tav tm="0">
                                          <p:val>
                                            <p:strVal val="#ppt_x"/>
                                          </p:val>
                                        </p:tav>
                                        <p:tav tm="100000">
                                          <p:val>
                                            <p:strVal val="#ppt_x"/>
                                          </p:val>
                                        </p:tav>
                                      </p:tavLst>
                                    </p:anim>
                                    <p:anim calcmode="lin" valueType="num">
                                      <p:cBhvr additive="base">
                                        <p:cTn id="13" dur="500" fill="hold"/>
                                        <p:tgtEl>
                                          <p:spTgt spid="440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29595" y="980728"/>
            <a:ext cx="8229600" cy="1066800"/>
          </a:xfrm>
        </p:spPr>
        <p:txBody>
          <a:bodyPr/>
          <a:lstStyle/>
          <a:p>
            <a:r>
              <a:rPr lang="nb-NO" dirty="0" smtClean="0">
                <a:solidFill>
                  <a:schemeClr val="tx1"/>
                </a:solidFill>
                <a:latin typeface="Trebuchet MS" pitchFamily="34" charset="0"/>
              </a:rPr>
              <a:t>Samtidig imøtegåelse</a:t>
            </a:r>
            <a:endParaRPr lang="nb-NO" dirty="0">
              <a:solidFill>
                <a:schemeClr val="tx1"/>
              </a:solidFill>
              <a:latin typeface="Trebuchet MS" pitchFamily="34" charset="0"/>
            </a:endParaRPr>
          </a:p>
        </p:txBody>
      </p:sp>
      <p:sp>
        <p:nvSpPr>
          <p:cNvPr id="5" name="Plassholder for innhold 4"/>
          <p:cNvSpPr>
            <a:spLocks noGrp="1"/>
          </p:cNvSpPr>
          <p:nvPr>
            <p:ph idx="1"/>
          </p:nvPr>
        </p:nvSpPr>
        <p:spPr>
          <a:xfrm>
            <a:off x="539552" y="2060848"/>
            <a:ext cx="8229600" cy="3539430"/>
          </a:xfrm>
          <a:prstGeom prst="rect">
            <a:avLst/>
          </a:prstGeom>
          <a:solidFill>
            <a:schemeClr val="tx2">
              <a:lumMod val="20000"/>
              <a:lumOff val="80000"/>
            </a:schemeClr>
          </a:solidFill>
        </p:spPr>
        <p:txBody>
          <a:bodyPr>
            <a:spAutoFit/>
          </a:bodyPr>
          <a:lstStyle/>
          <a:p>
            <a:r>
              <a:rPr lang="nb-NO" dirty="0">
                <a:latin typeface="Arial" pitchFamily="34" charset="0"/>
                <a:cs typeface="Arial" pitchFamily="34" charset="0"/>
              </a:rPr>
              <a:t>4.14. De som utsettes for sterke beskyldninger skal </a:t>
            </a:r>
            <a:r>
              <a:rPr lang="nb-NO" dirty="0" err="1">
                <a:latin typeface="Arial" pitchFamily="34" charset="0"/>
                <a:cs typeface="Arial" pitchFamily="34" charset="0"/>
              </a:rPr>
              <a:t>såvidt</a:t>
            </a:r>
            <a:r>
              <a:rPr lang="nb-NO" dirty="0">
                <a:latin typeface="Arial" pitchFamily="34" charset="0"/>
                <a:cs typeface="Arial" pitchFamily="34" charset="0"/>
              </a:rPr>
              <a:t> mulig ha adgang til </a:t>
            </a:r>
            <a:r>
              <a:rPr lang="nb-NO" u="sng" dirty="0">
                <a:latin typeface="Arial" pitchFamily="34" charset="0"/>
                <a:cs typeface="Arial" pitchFamily="34" charset="0"/>
              </a:rPr>
              <a:t>samtidig imøtegåelse </a:t>
            </a:r>
            <a:r>
              <a:rPr lang="nb-NO" dirty="0">
                <a:latin typeface="Arial" pitchFamily="34" charset="0"/>
                <a:cs typeface="Arial" pitchFamily="34" charset="0"/>
              </a:rPr>
              <a:t>av faktiske opplysninger. Debatt, kritikk og nyhetsformidling må ikke hindres ved at parter ikke er villig til å uttale seg eller medvirke til debatt.</a:t>
            </a:r>
          </a:p>
        </p:txBody>
      </p:sp>
      <p:pic>
        <p:nvPicPr>
          <p:cNvPr id="4" name="Bilde 3" descr="Logo NY 2011.jpg"/>
          <p:cNvPicPr>
            <a:picLocks noChangeAspect="1"/>
          </p:cNvPicPr>
          <p:nvPr/>
        </p:nvPicPr>
        <p:blipFill>
          <a:blip r:embed="rId2" cstate="print"/>
          <a:stretch>
            <a:fillRect/>
          </a:stretch>
        </p:blipFill>
        <p:spPr>
          <a:xfrm>
            <a:off x="7380312" y="5805264"/>
            <a:ext cx="1278883" cy="720000"/>
          </a:xfrm>
          <a:prstGeom prst="rect">
            <a:avLst/>
          </a:prstGeom>
        </p:spPr>
      </p:pic>
    </p:spTree>
    <p:extLst>
      <p:ext uri="{BB962C8B-B14F-4D97-AF65-F5344CB8AC3E}">
        <p14:creationId xmlns:p14="http://schemas.microsoft.com/office/powerpoint/2010/main" val="84020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95536" y="548680"/>
            <a:ext cx="8229600" cy="936104"/>
          </a:xfrm>
        </p:spPr>
        <p:txBody>
          <a:bodyPr/>
          <a:lstStyle/>
          <a:p>
            <a:r>
              <a:rPr lang="nb-NO" dirty="0" smtClean="0">
                <a:solidFill>
                  <a:schemeClr val="tx1"/>
                </a:solidFill>
                <a:latin typeface="Trebuchet MS" pitchFamily="34" charset="0"/>
              </a:rPr>
              <a:t>Tilsvar</a:t>
            </a:r>
            <a:endParaRPr lang="nb-NO" dirty="0">
              <a:solidFill>
                <a:schemeClr val="tx1"/>
              </a:solidFill>
              <a:latin typeface="Trebuchet MS" pitchFamily="34" charset="0"/>
            </a:endParaRPr>
          </a:p>
        </p:txBody>
      </p:sp>
      <p:sp>
        <p:nvSpPr>
          <p:cNvPr id="5" name="Plassholder for innhold 4"/>
          <p:cNvSpPr>
            <a:spLocks noGrp="1"/>
          </p:cNvSpPr>
          <p:nvPr>
            <p:ph idx="1"/>
          </p:nvPr>
        </p:nvSpPr>
        <p:spPr>
          <a:xfrm>
            <a:off x="467544" y="1614336"/>
            <a:ext cx="8229600" cy="4401205"/>
          </a:xfrm>
          <a:prstGeom prst="rect">
            <a:avLst/>
          </a:prstGeom>
          <a:solidFill>
            <a:schemeClr val="tx2">
              <a:lumMod val="20000"/>
              <a:lumOff val="80000"/>
            </a:schemeClr>
          </a:solidFill>
        </p:spPr>
        <p:txBody>
          <a:bodyPr>
            <a:spAutoFit/>
          </a:bodyPr>
          <a:lstStyle/>
          <a:p>
            <a:r>
              <a:rPr lang="nb-NO" sz="2800" dirty="0" smtClean="0">
                <a:latin typeface="Arial" pitchFamily="34" charset="0"/>
                <a:cs typeface="Arial" pitchFamily="34" charset="0"/>
              </a:rPr>
              <a:t>4.15. De som er blitt utsatt for angrep skal snarest mulig få adgang til </a:t>
            </a:r>
            <a:r>
              <a:rPr lang="nb-NO" sz="2800" u="sng" dirty="0" smtClean="0">
                <a:latin typeface="Arial" pitchFamily="34" charset="0"/>
                <a:cs typeface="Arial" pitchFamily="34" charset="0"/>
              </a:rPr>
              <a:t>tilsvar</a:t>
            </a:r>
            <a:r>
              <a:rPr lang="nb-NO" sz="2800" dirty="0" smtClean="0">
                <a:latin typeface="Arial" pitchFamily="34" charset="0"/>
                <a:cs typeface="Arial" pitchFamily="34" charset="0"/>
              </a:rPr>
              <a:t>, med mindre angrep og kritikk inngår som ledd i en løpende meningsutveksling. Ha som krav at tilsvaret er av rimelig omfang, holder seg til saken og har en anstendig form. Tilsvar kan nektes dersom den berørte part, uten saklig grunn, har avvist tilbud om samtidig imøtegåelse i samme spørsmål. Tilsvar og debattinnlegg skal ikke utstyres med redaksjonell, polemisk replikk.</a:t>
            </a:r>
            <a:endParaRPr lang="nb-NO" sz="2800" dirty="0">
              <a:latin typeface="Arial" pitchFamily="34" charset="0"/>
              <a:cs typeface="Arial" pitchFamily="34" charset="0"/>
            </a:endParaRPr>
          </a:p>
        </p:txBody>
      </p:sp>
      <p:pic>
        <p:nvPicPr>
          <p:cNvPr id="4" name="Bilde 3" descr="Logo NY 2011.jpg"/>
          <p:cNvPicPr>
            <a:picLocks noChangeAspect="1"/>
          </p:cNvPicPr>
          <p:nvPr/>
        </p:nvPicPr>
        <p:blipFill>
          <a:blip r:embed="rId2" cstate="print"/>
          <a:stretch>
            <a:fillRect/>
          </a:stretch>
        </p:blipFill>
        <p:spPr>
          <a:xfrm>
            <a:off x="7668344" y="6021288"/>
            <a:ext cx="1278883" cy="720000"/>
          </a:xfrm>
          <a:prstGeom prst="rect">
            <a:avLst/>
          </a:prstGeom>
        </p:spPr>
      </p:pic>
    </p:spTree>
    <p:extLst>
      <p:ext uri="{BB962C8B-B14F-4D97-AF65-F5344CB8AC3E}">
        <p14:creationId xmlns:p14="http://schemas.microsoft.com/office/powerpoint/2010/main" val="84020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899592" y="1988840"/>
            <a:ext cx="7220246" cy="3046988"/>
          </a:xfrm>
          <a:prstGeom prst="rect">
            <a:avLst/>
          </a:prstGeom>
          <a:noFill/>
        </p:spPr>
        <p:txBody>
          <a:bodyPr wrap="none" rtlCol="0">
            <a:spAutoFit/>
          </a:bodyPr>
          <a:lstStyle/>
          <a:p>
            <a:pPr algn="ctr"/>
            <a:r>
              <a:rPr lang="nb-NO" sz="9600" dirty="0" smtClean="0">
                <a:solidFill>
                  <a:schemeClr val="bg1"/>
                </a:solidFill>
                <a:latin typeface="Trebuchet MS" panose="020B0603020202020204" pitchFamily="34" charset="0"/>
              </a:rPr>
              <a:t>Hvorfor</a:t>
            </a:r>
          </a:p>
          <a:p>
            <a:pPr algn="ctr"/>
            <a:r>
              <a:rPr lang="nb-NO" sz="9600" dirty="0">
                <a:solidFill>
                  <a:schemeClr val="bg1"/>
                </a:solidFill>
                <a:latin typeface="Trebuchet MS" panose="020B0603020202020204" pitchFamily="34" charset="0"/>
              </a:rPr>
              <a:t>e</a:t>
            </a:r>
            <a:r>
              <a:rPr lang="nb-NO" sz="9600" dirty="0" smtClean="0">
                <a:solidFill>
                  <a:schemeClr val="bg1"/>
                </a:solidFill>
                <a:latin typeface="Trebuchet MS" panose="020B0603020202020204" pitchFamily="34" charset="0"/>
              </a:rPr>
              <a:t>n skvadron?</a:t>
            </a:r>
            <a:endParaRPr lang="nb-NO"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8865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260648"/>
            <a:ext cx="7994650" cy="858837"/>
          </a:xfrm>
        </p:spPr>
        <p:txBody>
          <a:bodyPr>
            <a:noAutofit/>
          </a:bodyPr>
          <a:lstStyle/>
          <a:p>
            <a:pPr eaLnBrk="1" hangingPunct="1"/>
            <a:r>
              <a:rPr lang="nb-NO" sz="5400" dirty="0" err="1" smtClean="0">
                <a:solidFill>
                  <a:srgbClr val="C00000"/>
                </a:solidFill>
              </a:rPr>
              <a:t>PFU-fellelser</a:t>
            </a:r>
            <a:r>
              <a:rPr lang="nb-NO" sz="5400" dirty="0" smtClean="0">
                <a:solidFill>
                  <a:srgbClr val="C00000"/>
                </a:solidFill>
              </a:rPr>
              <a:t> 2005-2013</a:t>
            </a:r>
          </a:p>
        </p:txBody>
      </p:sp>
      <p:graphicFrame>
        <p:nvGraphicFramePr>
          <p:cNvPr id="5" name="Tabell 4"/>
          <p:cNvGraphicFramePr>
            <a:graphicFrameLocks noGrp="1"/>
          </p:cNvGraphicFramePr>
          <p:nvPr>
            <p:extLst>
              <p:ext uri="{D42A27DB-BD31-4B8C-83A1-F6EECF244321}">
                <p14:modId xmlns:p14="http://schemas.microsoft.com/office/powerpoint/2010/main" val="2414140650"/>
              </p:ext>
            </p:extLst>
          </p:nvPr>
        </p:nvGraphicFramePr>
        <p:xfrm>
          <a:off x="323528" y="1412776"/>
          <a:ext cx="8568953" cy="4968551"/>
        </p:xfrm>
        <a:graphic>
          <a:graphicData uri="http://schemas.openxmlformats.org/drawingml/2006/table">
            <a:tbl>
              <a:tblPr/>
              <a:tblGrid>
                <a:gridCol w="2337547"/>
                <a:gridCol w="669891"/>
                <a:gridCol w="669891"/>
                <a:gridCol w="684040"/>
                <a:gridCol w="701264"/>
                <a:gridCol w="701264"/>
                <a:gridCol w="701264"/>
                <a:gridCol w="701264"/>
                <a:gridCol w="701264"/>
                <a:gridCol w="701264"/>
              </a:tblGrid>
              <a:tr h="709793">
                <a:tc>
                  <a:txBody>
                    <a:bodyPr/>
                    <a:lstStyle/>
                    <a:p>
                      <a:pPr>
                        <a:lnSpc>
                          <a:spcPct val="115000"/>
                        </a:lnSpc>
                      </a:pPr>
                      <a:endParaRPr lang="nb-NO" sz="800" dirty="0">
                        <a:latin typeface="Calibri"/>
                        <a:ea typeface="Times New Roman"/>
                      </a:endParaRP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2007</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2008</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2009</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2011</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2012</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Samtidig imøtegåelse</a:t>
                      </a:r>
                    </a:p>
                    <a:p>
                      <a:pPr>
                        <a:lnSpc>
                          <a:spcPct val="115000"/>
                        </a:lnSpc>
                        <a:spcAft>
                          <a:spcPts val="0"/>
                        </a:spcAft>
                      </a:pPr>
                      <a:r>
                        <a:rPr lang="nb-NO" sz="1800" dirty="0">
                          <a:latin typeface="Arial" pitchFamily="34" charset="0"/>
                          <a:ea typeface="Calibri"/>
                          <a:cs typeface="Arial" pitchFamily="34" charset="0"/>
                        </a:rPr>
                        <a:t>(VVP </a:t>
                      </a:r>
                      <a:r>
                        <a:rPr lang="nb-NO" sz="1800" dirty="0" smtClean="0">
                          <a:latin typeface="Arial" pitchFamily="34" charset="0"/>
                          <a:ea typeface="Calibri"/>
                          <a:cs typeface="Arial" pitchFamily="34" charset="0"/>
                        </a:rPr>
                        <a:t>4.14)</a:t>
                      </a:r>
                      <a:endParaRPr lang="nb-NO" sz="1800" dirty="0">
                        <a:latin typeface="Arial" pitchFamily="34" charset="0"/>
                        <a:ea typeface="Calibri"/>
                        <a:cs typeface="Arial" pitchFamily="34" charset="0"/>
                      </a:endParaRP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11</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18</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33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09793">
                <a:tc>
                  <a:txBody>
                    <a:bodyPr/>
                    <a:lstStyle/>
                    <a:p>
                      <a:pPr>
                        <a:lnSpc>
                          <a:spcPct val="115000"/>
                        </a:lnSpc>
                        <a:spcAft>
                          <a:spcPts val="0"/>
                        </a:spcAft>
                      </a:pPr>
                      <a:r>
                        <a:rPr lang="nb-NO" sz="1800" dirty="0" err="1">
                          <a:latin typeface="Arial" pitchFamily="34" charset="0"/>
                          <a:ea typeface="Calibri"/>
                          <a:cs typeface="Arial" pitchFamily="34" charset="0"/>
                        </a:rPr>
                        <a:t>Kildekr/.Oppl.kontroll</a:t>
                      </a:r>
                      <a:r>
                        <a:rPr lang="nb-NO" sz="1800" dirty="0">
                          <a:latin typeface="Arial" pitchFamily="34" charset="0"/>
                          <a:ea typeface="Calibri"/>
                          <a:cs typeface="Arial" pitchFamily="34" charset="0"/>
                        </a:rPr>
                        <a:t> </a:t>
                      </a:r>
                    </a:p>
                    <a:p>
                      <a:pPr>
                        <a:lnSpc>
                          <a:spcPct val="115000"/>
                        </a:lnSpc>
                        <a:spcAft>
                          <a:spcPts val="0"/>
                        </a:spcAft>
                      </a:pPr>
                      <a:r>
                        <a:rPr lang="nb-NO" sz="1800" dirty="0">
                          <a:latin typeface="Arial" pitchFamily="34" charset="0"/>
                          <a:ea typeface="Calibri"/>
                          <a:cs typeface="Arial" pitchFamily="34" charset="0"/>
                        </a:rPr>
                        <a:t>(VVP 3.2)</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17</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a:latin typeface="Arial"/>
                          <a:ea typeface="Calibri"/>
                          <a:cs typeface="Times New Roman"/>
                        </a:rPr>
                        <a:t>15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25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Saklighet og omtanke</a:t>
                      </a:r>
                    </a:p>
                    <a:p>
                      <a:pPr>
                        <a:lnSpc>
                          <a:spcPct val="115000"/>
                        </a:lnSpc>
                        <a:spcAft>
                          <a:spcPts val="0"/>
                        </a:spcAft>
                      </a:pPr>
                      <a:r>
                        <a:rPr lang="nb-NO" sz="1800" dirty="0">
                          <a:latin typeface="Arial" pitchFamily="34" charset="0"/>
                          <a:ea typeface="Calibri"/>
                          <a:cs typeface="Arial" pitchFamily="34" charset="0"/>
                        </a:rPr>
                        <a:t>(VVP 4.1)</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12</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13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10</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10</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8</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Titler som går for langt (VVP 4.4)</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Egenart, privatliv (VVP 4.3)</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8</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2</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4</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err="1">
                          <a:latin typeface="Arial" pitchFamily="34" charset="0"/>
                          <a:ea typeface="Calibri"/>
                          <a:cs typeface="Arial" pitchFamily="34" charset="0"/>
                        </a:rPr>
                        <a:t>Ident</a:t>
                      </a:r>
                      <a:r>
                        <a:rPr lang="nb-NO" sz="1800" dirty="0">
                          <a:latin typeface="Arial" pitchFamily="34" charset="0"/>
                          <a:ea typeface="Calibri"/>
                          <a:cs typeface="Arial" pitchFamily="34" charset="0"/>
                        </a:rPr>
                        <a:t>. </a:t>
                      </a:r>
                      <a:r>
                        <a:rPr lang="nb-NO" sz="1800" dirty="0" err="1">
                          <a:latin typeface="Arial" pitchFamily="34" charset="0"/>
                          <a:ea typeface="Calibri"/>
                          <a:cs typeface="Arial" pitchFamily="34" charset="0"/>
                        </a:rPr>
                        <a:t>krim-/rettsrep</a:t>
                      </a:r>
                      <a:r>
                        <a:rPr lang="nb-NO" sz="1800" dirty="0">
                          <a:latin typeface="Arial" pitchFamily="34" charset="0"/>
                          <a:ea typeface="Calibri"/>
                          <a:cs typeface="Arial" pitchFamily="34" charset="0"/>
                        </a:rPr>
                        <a:t>.</a:t>
                      </a:r>
                    </a:p>
                    <a:p>
                      <a:pPr>
                        <a:lnSpc>
                          <a:spcPct val="115000"/>
                        </a:lnSpc>
                        <a:spcAft>
                          <a:spcPts val="0"/>
                        </a:spcAft>
                      </a:pPr>
                      <a:r>
                        <a:rPr lang="nb-NO" sz="1800" dirty="0">
                          <a:latin typeface="Arial" pitchFamily="34" charset="0"/>
                          <a:ea typeface="Calibri"/>
                          <a:cs typeface="Arial" pitchFamily="34" charset="0"/>
                        </a:rPr>
                        <a:t>(VVP 4.7)</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8</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spTree>
    <p:extLst>
      <p:ext uri="{BB962C8B-B14F-4D97-AF65-F5344CB8AC3E}">
        <p14:creationId xmlns:p14="http://schemas.microsoft.com/office/powerpoint/2010/main" val="422684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461187"/>
              </p:ext>
            </p:extLst>
          </p:nvPr>
        </p:nvGraphicFramePr>
        <p:xfrm>
          <a:off x="467544" y="1397000"/>
          <a:ext cx="8208912" cy="52003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1187624" y="332656"/>
            <a:ext cx="5628464" cy="923330"/>
          </a:xfrm>
          <a:prstGeom prst="rect">
            <a:avLst/>
          </a:prstGeom>
          <a:noFill/>
        </p:spPr>
        <p:txBody>
          <a:bodyPr wrap="none" rtlCol="0">
            <a:spAutoFit/>
          </a:bodyPr>
          <a:lstStyle/>
          <a:p>
            <a:r>
              <a:rPr lang="nb-NO" sz="5400" dirty="0" smtClean="0">
                <a:latin typeface="Trebuchet MS" pitchFamily="34" charset="0"/>
              </a:rPr>
              <a:t>2013: Ny rekord…</a:t>
            </a:r>
            <a:endParaRPr lang="nb-NO" sz="5400" dirty="0">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ofrep.com/wp-content/uploads/2012/05/hang-em-high-sofrep-1024x576.jpg"/>
          <p:cNvPicPr>
            <a:picLocks noChangeAspect="1" noChangeArrowheads="1"/>
          </p:cNvPicPr>
          <p:nvPr/>
        </p:nvPicPr>
        <p:blipFill>
          <a:blip r:embed="rId2" cstate="print"/>
          <a:srcRect r="6250"/>
          <a:stretch>
            <a:fillRect/>
          </a:stretch>
        </p:blipFill>
        <p:spPr bwMode="auto">
          <a:xfrm>
            <a:off x="0" y="1196752"/>
            <a:ext cx="9144000" cy="5486400"/>
          </a:xfrm>
          <a:prstGeom prst="rect">
            <a:avLst/>
          </a:prstGeom>
          <a:noFill/>
        </p:spPr>
      </p:pic>
      <p:sp>
        <p:nvSpPr>
          <p:cNvPr id="3" name="TekstSylinder 2"/>
          <p:cNvSpPr txBox="1"/>
          <p:nvPr/>
        </p:nvSpPr>
        <p:spPr>
          <a:xfrm>
            <a:off x="0" y="0"/>
            <a:ext cx="9144000" cy="1323439"/>
          </a:xfrm>
          <a:prstGeom prst="rect">
            <a:avLst/>
          </a:prstGeom>
          <a:noFill/>
        </p:spPr>
        <p:txBody>
          <a:bodyPr wrap="square" rtlCol="0">
            <a:spAutoFit/>
          </a:bodyPr>
          <a:lstStyle/>
          <a:p>
            <a:r>
              <a:rPr lang="nb-NO" sz="8000" dirty="0" smtClean="0">
                <a:latin typeface="Playbill" pitchFamily="82" charset="0"/>
              </a:rPr>
              <a:t>Den skytes ei, som henges skal…</a:t>
            </a:r>
            <a:endParaRPr lang="nb-NO" sz="8000" dirty="0">
              <a:latin typeface="Playbill"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e">
  <a:themeElements>
    <a:clrScheme name="Moder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derne">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er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1460</TotalTime>
  <Words>1845</Words>
  <Application>Microsoft Office PowerPoint</Application>
  <PresentationFormat>Skjermfremvisning (4:3)</PresentationFormat>
  <Paragraphs>207</Paragraphs>
  <Slides>32</Slides>
  <Notes>2</Notes>
  <HiddenSlides>0</HiddenSlides>
  <MMClips>0</MMClips>
  <ScaleCrop>false</ScaleCrop>
  <HeadingPairs>
    <vt:vector size="4" baseType="variant">
      <vt:variant>
        <vt:lpstr>Tema</vt:lpstr>
      </vt:variant>
      <vt:variant>
        <vt:i4>1</vt:i4>
      </vt:variant>
      <vt:variant>
        <vt:lpstr>Lysbildetitler</vt:lpstr>
      </vt:variant>
      <vt:variant>
        <vt:i4>32</vt:i4>
      </vt:variant>
    </vt:vector>
  </HeadingPairs>
  <TitlesOfParts>
    <vt:vector size="33" baseType="lpstr">
      <vt:lpstr>Moderne</vt:lpstr>
      <vt:lpstr>4.14-skvadronens veiledning</vt:lpstr>
      <vt:lpstr>PowerPoint-presentasjon</vt:lpstr>
      <vt:lpstr>PowerPoint-presentasjon</vt:lpstr>
      <vt:lpstr>Samtidig imøtegåelse</vt:lpstr>
      <vt:lpstr>Tilsvar</vt:lpstr>
      <vt:lpstr>PowerPoint-presentasjon</vt:lpstr>
      <vt:lpstr>PFU-fellelser 2005-2013</vt:lpstr>
      <vt:lpstr>PowerPoint-presentasjon</vt:lpstr>
      <vt:lpstr>PowerPoint-presentasjon</vt:lpstr>
      <vt:lpstr>PowerPoint-presentasjon</vt:lpstr>
      <vt:lpstr>PowerPoint-presentasjon</vt:lpstr>
      <vt:lpstr>PowerPoint-presentasjon</vt:lpstr>
      <vt:lpstr>Hvilket betyr…</vt:lpstr>
      <vt:lpstr>PowerPoint-presentasjon</vt:lpstr>
      <vt:lpstr>Hvilket betyr…</vt:lpstr>
      <vt:lpstr>PowerPoint-presentasjon</vt:lpstr>
      <vt:lpstr>Hvilket betyr…</vt:lpstr>
      <vt:lpstr>PowerPoint-presentasjon</vt:lpstr>
      <vt:lpstr>Hvilket betyr…</vt:lpstr>
      <vt:lpstr>PowerPoint-presentasjon</vt:lpstr>
      <vt:lpstr>PowerPoint-presentasjon</vt:lpstr>
      <vt:lpstr>Hvilket betyr…</vt:lpstr>
      <vt:lpstr>PowerPoint-presentasjon</vt:lpstr>
      <vt:lpstr>Hvilket betyr…</vt:lpstr>
      <vt:lpstr>PowerPoint-presentasjon</vt:lpstr>
      <vt:lpstr>PowerPoint-presentasjon</vt:lpstr>
      <vt:lpstr>PowerPoint-presentasjon</vt:lpstr>
      <vt:lpstr>Hvilket betyr…</vt:lpstr>
      <vt:lpstr>PowerPoint-presentasjon</vt:lpstr>
      <vt:lpstr>Det nytter altså ikke…</vt:lpstr>
      <vt:lpstr>PowerPoint-presentasjon</vt:lpstr>
      <vt:lpstr>PowerPoint-presentasjon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arne</dc:creator>
  <cp:lastModifiedBy>Arne</cp:lastModifiedBy>
  <cp:revision>41</cp:revision>
  <dcterms:created xsi:type="dcterms:W3CDTF">2013-11-02T10:40:05Z</dcterms:created>
  <dcterms:modified xsi:type="dcterms:W3CDTF">2014-03-16T16:35:46Z</dcterms:modified>
</cp:coreProperties>
</file>