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heme/themeOverride7.xml" ContentType="application/vnd.openxmlformats-officedocument.themeOverride+xml"/>
  <Override PartName="/ppt/theme/themeOverride12.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9.xml" ContentType="application/vnd.openxmlformats-officedocument.themeOverr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heme/themeOverride8.xml" ContentType="application/vnd.openxmlformats-officedocument.themeOverride+xml"/>
  <Override PartName="/ppt/theme/themeOverride11.xml" ContentType="application/vnd.openxmlformats-officedocument.themeOverr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charts/chart8.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10.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2" r:id="rId1"/>
  </p:sldMasterIdLst>
  <p:notesMasterIdLst>
    <p:notesMasterId r:id="rId17"/>
  </p:notesMasterIdLst>
  <p:handoutMasterIdLst>
    <p:handoutMasterId r:id="rId18"/>
  </p:handoutMasterIdLst>
  <p:sldIdLst>
    <p:sldId id="256" r:id="rId2"/>
    <p:sldId id="257" r:id="rId3"/>
    <p:sldId id="288" r:id="rId4"/>
    <p:sldId id="328" r:id="rId5"/>
    <p:sldId id="329" r:id="rId6"/>
    <p:sldId id="330" r:id="rId7"/>
    <p:sldId id="331" r:id="rId8"/>
    <p:sldId id="332" r:id="rId9"/>
    <p:sldId id="333" r:id="rId10"/>
    <p:sldId id="339" r:id="rId11"/>
    <p:sldId id="334" r:id="rId12"/>
    <p:sldId id="335" r:id="rId13"/>
    <p:sldId id="336" r:id="rId14"/>
    <p:sldId id="337" r:id="rId15"/>
    <p:sldId id="33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713" autoAdjust="0"/>
  </p:normalViewPr>
  <p:slideViewPr>
    <p:cSldViewPr snapToGrid="0" snapToObjects="1">
      <p:cViewPr varScale="1">
        <p:scale>
          <a:sx n="121" d="100"/>
          <a:sy n="121" d="100"/>
        </p:scale>
        <p:origin x="-1248" y="-108"/>
      </p:cViewPr>
      <p:guideLst>
        <p:guide orient="horz" pos="2160"/>
        <p:guide pos="2880"/>
      </p:guideLst>
    </p:cSldViewPr>
  </p:slideViewPr>
  <p:outlineViewPr>
    <p:cViewPr>
      <p:scale>
        <a:sx n="33" d="100"/>
        <a:sy n="33" d="100"/>
      </p:scale>
      <p:origin x="0" y="3128"/>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Office_Excel-regneark1.xlsx"/><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Office_Excel-regneark10.xlsx"/><Relationship Id="rId1" Type="http://schemas.openxmlformats.org/officeDocument/2006/relationships/themeOverride" Target="../theme/themeOverride10.xml"/></Relationships>
</file>

<file path=ppt/charts/_rels/chart11.xml.rels><?xml version="1.0" encoding="UTF-8" standalone="yes"?>
<Relationships xmlns="http://schemas.openxmlformats.org/package/2006/relationships"><Relationship Id="rId2" Type="http://schemas.openxmlformats.org/officeDocument/2006/relationships/package" Target="../embeddings/Microsoft_Office_Excel-regneark11.xlsx"/><Relationship Id="rId1" Type="http://schemas.openxmlformats.org/officeDocument/2006/relationships/themeOverride" Target="../theme/themeOverride11.xml"/></Relationships>
</file>

<file path=ppt/charts/_rels/chart12.xml.rels><?xml version="1.0" encoding="UTF-8" standalone="yes"?>
<Relationships xmlns="http://schemas.openxmlformats.org/package/2006/relationships"><Relationship Id="rId2" Type="http://schemas.openxmlformats.org/officeDocument/2006/relationships/package" Target="../embeddings/Microsoft_Office_Excel-regneark12.xlsx"/><Relationship Id="rId1" Type="http://schemas.openxmlformats.org/officeDocument/2006/relationships/themeOverride" Target="../theme/themeOverride12.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Office_Excel-regneark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Office_Excel-regneark3.xlsx"/><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Office_Excel-regneark4.xlsx"/><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Office_Excel-regneark5.xlsx"/><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Office_Excel-regneark6.xlsx"/><Relationship Id="rId1" Type="http://schemas.openxmlformats.org/officeDocument/2006/relationships/themeOverride" Target="../theme/themeOverride6.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Office_Excel-regneark7.xlsx"/><Relationship Id="rId1" Type="http://schemas.openxmlformats.org/officeDocument/2006/relationships/themeOverride" Target="../theme/themeOverride7.xml"/></Relationships>
</file>

<file path=ppt/charts/_rels/chart8.xml.rels><?xml version="1.0" encoding="UTF-8" standalone="yes"?>
<Relationships xmlns="http://schemas.openxmlformats.org/package/2006/relationships"><Relationship Id="rId2" Type="http://schemas.openxmlformats.org/officeDocument/2006/relationships/package" Target="../embeddings/Microsoft_Office_Excel-regneark8.xlsx"/><Relationship Id="rId1" Type="http://schemas.openxmlformats.org/officeDocument/2006/relationships/themeOverride" Target="../theme/themeOverride8.xml"/></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Office_Excel-regneark9.xlsx"/><Relationship Id="rId1" Type="http://schemas.openxmlformats.org/officeDocument/2006/relationships/themeOverride" Target="../theme/themeOverride9.xml"/></Relationships>
</file>

<file path=ppt/charts/chart1.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dårligere</c:v>
                </c:pt>
              </c:strCache>
            </c:strRef>
          </c:tx>
          <c:spPr>
            <a:solidFill>
              <a:srgbClr val="FF0000"/>
            </a:solidFill>
          </c:spPr>
          <c:dLbls>
            <c:dLbl>
              <c:idx val="0"/>
              <c:layout>
                <c:manualLayout>
                  <c:x val="-7.4004631874156328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'Ark1'!$B$2:$D$2</c:f>
              <c:numCache>
                <c:formatCode>###0.0%</c:formatCode>
                <c:ptCount val="3"/>
                <c:pt idx="0">
                  <c:v>0.15000000000000002</c:v>
                </c:pt>
                <c:pt idx="1">
                  <c:v>0.18000000000000002</c:v>
                </c:pt>
                <c:pt idx="2">
                  <c:v>0.2</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'Ark1'!$B$3:$D$3</c:f>
              <c:numCache>
                <c:formatCode>###0.0%</c:formatCode>
                <c:ptCount val="3"/>
                <c:pt idx="0">
                  <c:v>0.78</c:v>
                </c:pt>
                <c:pt idx="1">
                  <c:v>0.71000000000000008</c:v>
                </c:pt>
                <c:pt idx="2">
                  <c:v>0.67000000000000015</c:v>
                </c:pt>
              </c:numCache>
            </c:numRef>
          </c:val>
        </c:ser>
        <c:ser>
          <c:idx val="2"/>
          <c:order val="2"/>
          <c:tx>
            <c:strRef>
              <c:f>'Ark1'!$A$4</c:f>
              <c:strCache>
                <c:ptCount val="1"/>
                <c:pt idx="0">
                  <c:v>De har blitt bedre</c:v>
                </c:pt>
              </c:strCache>
            </c:strRef>
          </c:tx>
          <c:spPr>
            <a:solidFill>
              <a:srgbClr val="008000"/>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'Ark1'!$B$4:$D$4</c:f>
              <c:numCache>
                <c:formatCode>###0.0%</c:formatCode>
                <c:ptCount val="3"/>
                <c:pt idx="0">
                  <c:v>7.0000000000000007E-2</c:v>
                </c:pt>
                <c:pt idx="1">
                  <c:v>0.11000000000000001</c:v>
                </c:pt>
                <c:pt idx="2">
                  <c:v>0.13</c:v>
                </c:pt>
              </c:numCache>
            </c:numRef>
          </c:val>
        </c:ser>
        <c:dLbls>
          <c:showVal val="1"/>
        </c:dLbls>
        <c:overlap val="100"/>
        <c:axId val="217381504"/>
        <c:axId val="119083392"/>
      </c:barChart>
      <c:catAx>
        <c:axId val="217381504"/>
        <c:scaling>
          <c:orientation val="maxMin"/>
        </c:scaling>
        <c:axPos val="l"/>
        <c:tickLblPos val="nextTo"/>
        <c:txPr>
          <a:bodyPr/>
          <a:lstStyle/>
          <a:p>
            <a:pPr>
              <a:defRPr sz="1400" b="1" i="0"/>
            </a:pPr>
            <a:endParaRPr lang="nb-NO"/>
          </a:p>
        </c:txPr>
        <c:crossAx val="119083392"/>
        <c:crosses val="autoZero"/>
        <c:auto val="1"/>
        <c:lblAlgn val="ctr"/>
        <c:lblOffset val="100"/>
      </c:catAx>
      <c:valAx>
        <c:axId val="119083392"/>
        <c:scaling>
          <c:orientation val="minMax"/>
        </c:scaling>
        <c:axPos val="b"/>
        <c:majorGridlines/>
        <c:numFmt formatCode="0\ %" sourceLinked="1"/>
        <c:tickLblPos val="nextTo"/>
        <c:txPr>
          <a:bodyPr/>
          <a:lstStyle/>
          <a:p>
            <a:pPr>
              <a:defRPr sz="1400"/>
            </a:pPr>
            <a:endParaRPr lang="nb-NO"/>
          </a:p>
        </c:txPr>
        <c:crossAx val="217381504"/>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10.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dårligere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'Ark1'!$B$1:$C$1</c:f>
              <c:strCache>
                <c:ptCount val="2"/>
                <c:pt idx="0">
                  <c:v>2014</c:v>
                </c:pt>
                <c:pt idx="1">
                  <c:v>2004</c:v>
                </c:pt>
              </c:strCache>
            </c:strRef>
          </c:cat>
          <c:val>
            <c:numRef>
              <c:f>'Ark1'!$B$2:$C$2</c:f>
              <c:numCache>
                <c:formatCode>###0.0%</c:formatCode>
                <c:ptCount val="2"/>
                <c:pt idx="0">
                  <c:v>6.0000000000000005E-2</c:v>
                </c:pt>
                <c:pt idx="1">
                  <c:v>0.34</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'Ark1'!$B$1:$C$1</c:f>
              <c:strCache>
                <c:ptCount val="2"/>
                <c:pt idx="0">
                  <c:v>2014</c:v>
                </c:pt>
                <c:pt idx="1">
                  <c:v>2004</c:v>
                </c:pt>
              </c:strCache>
            </c:strRef>
          </c:cat>
          <c:val>
            <c:numRef>
              <c:f>'Ark1'!$B$3:$C$3</c:f>
              <c:numCache>
                <c:formatCode>###0.0%</c:formatCode>
                <c:ptCount val="2"/>
                <c:pt idx="0">
                  <c:v>0.54</c:v>
                </c:pt>
                <c:pt idx="1">
                  <c:v>0.41000000000000003</c:v>
                </c:pt>
              </c:numCache>
            </c:numRef>
          </c:val>
        </c:ser>
        <c:ser>
          <c:idx val="2"/>
          <c:order val="2"/>
          <c:tx>
            <c:strRef>
              <c:f>'Ark1'!$A$4</c:f>
              <c:strCache>
                <c:ptCount val="1"/>
                <c:pt idx="0">
                  <c:v>De har blitt bedre</c:v>
                </c:pt>
              </c:strCache>
            </c:strRef>
          </c:tx>
          <c:spPr>
            <a:solidFill>
              <a:srgbClr val="008000"/>
            </a:solidFill>
          </c:spPr>
          <c:dLbls>
            <c:numFmt formatCode="0%" sourceLinked="0"/>
            <c:txPr>
              <a:bodyPr/>
              <a:lstStyle/>
              <a:p>
                <a:pPr>
                  <a:defRPr sz="1400" b="1"/>
                </a:pPr>
                <a:endParaRPr lang="nb-NO"/>
              </a:p>
            </c:txPr>
            <c:showVal val="1"/>
          </c:dLbls>
          <c:cat>
            <c:strRef>
              <c:f>'Ark1'!$B$1:$C$1</c:f>
              <c:strCache>
                <c:ptCount val="2"/>
                <c:pt idx="0">
                  <c:v>2014</c:v>
                </c:pt>
                <c:pt idx="1">
                  <c:v>2004</c:v>
                </c:pt>
              </c:strCache>
            </c:strRef>
          </c:cat>
          <c:val>
            <c:numRef>
              <c:f>'Ark1'!$B$4:$C$4</c:f>
              <c:numCache>
                <c:formatCode>###0.0%</c:formatCode>
                <c:ptCount val="2"/>
                <c:pt idx="0">
                  <c:v>0.4</c:v>
                </c:pt>
                <c:pt idx="1">
                  <c:v>0.25</c:v>
                </c:pt>
              </c:numCache>
            </c:numRef>
          </c:val>
        </c:ser>
        <c:dLbls>
          <c:showVal val="1"/>
        </c:dLbls>
        <c:overlap val="100"/>
        <c:axId val="168336768"/>
        <c:axId val="168359040"/>
      </c:barChart>
      <c:catAx>
        <c:axId val="168336768"/>
        <c:scaling>
          <c:orientation val="maxMin"/>
        </c:scaling>
        <c:axPos val="l"/>
        <c:tickLblPos val="nextTo"/>
        <c:txPr>
          <a:bodyPr/>
          <a:lstStyle/>
          <a:p>
            <a:pPr>
              <a:defRPr sz="1400" b="1" i="0"/>
            </a:pPr>
            <a:endParaRPr lang="nb-NO"/>
          </a:p>
        </c:txPr>
        <c:crossAx val="168359040"/>
        <c:crosses val="autoZero"/>
        <c:auto val="1"/>
        <c:lblAlgn val="ctr"/>
        <c:lblOffset val="100"/>
      </c:catAx>
      <c:valAx>
        <c:axId val="168359040"/>
        <c:scaling>
          <c:orientation val="minMax"/>
        </c:scaling>
        <c:axPos val="b"/>
        <c:majorGridlines/>
        <c:numFmt formatCode="0\ %" sourceLinked="1"/>
        <c:tickLblPos val="nextTo"/>
        <c:txPr>
          <a:bodyPr/>
          <a:lstStyle/>
          <a:p>
            <a:pPr>
              <a:defRPr sz="1400"/>
            </a:pPr>
            <a:endParaRPr lang="nb-NO"/>
          </a:p>
        </c:txPr>
        <c:crossAx val="168336768"/>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11.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mer strenge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2014 (administrativ ledelse)</c:v>
                </c:pt>
                <c:pt idx="1">
                  <c:v>2014 (politisk ledelse)</c:v>
                </c:pt>
                <c:pt idx="2">
                  <c:v>2004 (administrativ og politisk ledelse)</c:v>
                </c:pt>
              </c:strCache>
            </c:strRef>
          </c:cat>
          <c:val>
            <c:numRef>
              <c:f>'Ark1'!$B$2:$D$2</c:f>
              <c:numCache>
                <c:formatCode>###0.0%</c:formatCode>
                <c:ptCount val="3"/>
                <c:pt idx="0">
                  <c:v>0.41000000000000003</c:v>
                </c:pt>
                <c:pt idx="1">
                  <c:v>0.26</c:v>
                </c:pt>
                <c:pt idx="2">
                  <c:v>0.72000000000000008</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2014 (administrativ ledelse)</c:v>
                </c:pt>
                <c:pt idx="1">
                  <c:v>2014 (politisk ledelse)</c:v>
                </c:pt>
                <c:pt idx="2">
                  <c:v>2004 (administrativ og politisk ledelse)</c:v>
                </c:pt>
              </c:strCache>
            </c:strRef>
          </c:cat>
          <c:val>
            <c:numRef>
              <c:f>'Ark1'!$B$3:$D$3</c:f>
              <c:numCache>
                <c:formatCode>###0.0%</c:formatCode>
                <c:ptCount val="3"/>
                <c:pt idx="0">
                  <c:v>0.56000000000000005</c:v>
                </c:pt>
                <c:pt idx="1">
                  <c:v>0.70000000000000007</c:v>
                </c:pt>
                <c:pt idx="2">
                  <c:v>0.27</c:v>
                </c:pt>
              </c:numCache>
            </c:numRef>
          </c:val>
        </c:ser>
        <c:ser>
          <c:idx val="2"/>
          <c:order val="2"/>
          <c:tx>
            <c:strRef>
              <c:f>'Ark1'!$A$4</c:f>
              <c:strCache>
                <c:ptCount val="1"/>
                <c:pt idx="0">
                  <c:v>De har blitt mindre strenge</c:v>
                </c:pt>
              </c:strCache>
            </c:strRef>
          </c:tx>
          <c:spPr>
            <a:solidFill>
              <a:srgbClr val="008000"/>
            </a:solidFill>
          </c:spPr>
          <c:dLbls>
            <c:numFmt formatCode="0%" sourceLinked="0"/>
            <c:txPr>
              <a:bodyPr/>
              <a:lstStyle/>
              <a:p>
                <a:pPr>
                  <a:defRPr sz="1400" b="1"/>
                </a:pPr>
                <a:endParaRPr lang="nb-NO"/>
              </a:p>
            </c:txPr>
            <c:showVal val="1"/>
          </c:dLbls>
          <c:cat>
            <c:strRef>
              <c:f>'Ark1'!$B$1:$D$1</c:f>
              <c:strCache>
                <c:ptCount val="3"/>
                <c:pt idx="0">
                  <c:v>2014 (administrativ ledelse)</c:v>
                </c:pt>
                <c:pt idx="1">
                  <c:v>2014 (politisk ledelse)</c:v>
                </c:pt>
                <c:pt idx="2">
                  <c:v>2004 (administrativ og politisk ledelse)</c:v>
                </c:pt>
              </c:strCache>
            </c:strRef>
          </c:cat>
          <c:val>
            <c:numRef>
              <c:f>'Ark1'!$B$4:$D$4</c:f>
              <c:numCache>
                <c:formatCode>###0.0%</c:formatCode>
                <c:ptCount val="3"/>
                <c:pt idx="0">
                  <c:v>3.0000000000000002E-2</c:v>
                </c:pt>
                <c:pt idx="1">
                  <c:v>4.0000000000000008E-2</c:v>
                </c:pt>
                <c:pt idx="2">
                  <c:v>1.0000000000000002E-2</c:v>
                </c:pt>
              </c:numCache>
            </c:numRef>
          </c:val>
        </c:ser>
        <c:dLbls>
          <c:showVal val="1"/>
        </c:dLbls>
        <c:overlap val="100"/>
        <c:axId val="216163072"/>
        <c:axId val="216164608"/>
      </c:barChart>
      <c:catAx>
        <c:axId val="216163072"/>
        <c:scaling>
          <c:orientation val="maxMin"/>
        </c:scaling>
        <c:axPos val="l"/>
        <c:tickLblPos val="nextTo"/>
        <c:txPr>
          <a:bodyPr/>
          <a:lstStyle/>
          <a:p>
            <a:pPr>
              <a:defRPr sz="1400" b="1" i="0"/>
            </a:pPr>
            <a:endParaRPr lang="nb-NO"/>
          </a:p>
        </c:txPr>
        <c:crossAx val="216164608"/>
        <c:crosses val="autoZero"/>
        <c:auto val="1"/>
        <c:lblAlgn val="ctr"/>
        <c:lblOffset val="100"/>
      </c:catAx>
      <c:valAx>
        <c:axId val="216164608"/>
        <c:scaling>
          <c:orientation val="minMax"/>
        </c:scaling>
        <c:axPos val="b"/>
        <c:majorGridlines/>
        <c:numFmt formatCode="0\ %" sourceLinked="1"/>
        <c:tickLblPos val="nextTo"/>
        <c:txPr>
          <a:bodyPr/>
          <a:lstStyle/>
          <a:p>
            <a:pPr>
              <a:defRPr sz="1400"/>
            </a:pPr>
            <a:endParaRPr lang="nb-NO"/>
          </a:p>
        </c:txPr>
        <c:crossAx val="216163072"/>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12.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Har vegret meg</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'Ark1'!$B$1:$C$1</c:f>
              <c:strCache>
                <c:ptCount val="2"/>
                <c:pt idx="0">
                  <c:v>2014</c:v>
                </c:pt>
                <c:pt idx="1">
                  <c:v>2004</c:v>
                </c:pt>
              </c:strCache>
            </c:strRef>
          </c:cat>
          <c:val>
            <c:numRef>
              <c:f>'Ark1'!$B$2:$C$2</c:f>
              <c:numCache>
                <c:formatCode>###0.0%</c:formatCode>
                <c:ptCount val="2"/>
                <c:pt idx="0">
                  <c:v>0.42000000000000004</c:v>
                </c:pt>
                <c:pt idx="1">
                  <c:v>0.51</c:v>
                </c:pt>
              </c:numCache>
            </c:numRef>
          </c:val>
        </c:ser>
        <c:ser>
          <c:idx val="1"/>
          <c:order val="1"/>
          <c:tx>
            <c:strRef>
              <c:f>'Ark1'!$A$3</c:f>
              <c:strCache>
                <c:ptCount val="1"/>
                <c:pt idx="0">
                  <c:v>Ingen begrensing</c:v>
                </c:pt>
              </c:strCache>
            </c:strRef>
          </c:tx>
          <c:spPr>
            <a:solidFill>
              <a:srgbClr val="0080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'Ark1'!$B$1:$C$1</c:f>
              <c:strCache>
                <c:ptCount val="2"/>
                <c:pt idx="0">
                  <c:v>2014</c:v>
                </c:pt>
                <c:pt idx="1">
                  <c:v>2004</c:v>
                </c:pt>
              </c:strCache>
            </c:strRef>
          </c:cat>
          <c:val>
            <c:numRef>
              <c:f>'Ark1'!$B$3:$C$3</c:f>
              <c:numCache>
                <c:formatCode>###0.0%</c:formatCode>
                <c:ptCount val="2"/>
                <c:pt idx="0">
                  <c:v>0.35000000000000003</c:v>
                </c:pt>
                <c:pt idx="1">
                  <c:v>0.34</c:v>
                </c:pt>
              </c:numCache>
            </c:numRef>
          </c:val>
        </c:ser>
        <c:ser>
          <c:idx val="2"/>
          <c:order val="2"/>
          <c:tx>
            <c:strRef>
              <c:f>'Ark1'!$A$4</c:f>
              <c:strCache>
                <c:ptCount val="1"/>
                <c:pt idx="0">
                  <c:v>Vet ikke</c:v>
                </c:pt>
              </c:strCache>
            </c:strRef>
          </c:tx>
          <c:spPr>
            <a:solidFill>
              <a:srgbClr val="CDD7D9">
                <a:lumMod val="75000"/>
              </a:srgbClr>
            </a:solidFill>
          </c:spPr>
          <c:dLbls>
            <c:numFmt formatCode="0%" sourceLinked="0"/>
            <c:txPr>
              <a:bodyPr/>
              <a:lstStyle/>
              <a:p>
                <a:pPr>
                  <a:defRPr sz="1400" b="1"/>
                </a:pPr>
                <a:endParaRPr lang="nb-NO"/>
              </a:p>
            </c:txPr>
            <c:showVal val="1"/>
          </c:dLbls>
          <c:cat>
            <c:strRef>
              <c:f>'Ark1'!$B$1:$C$1</c:f>
              <c:strCache>
                <c:ptCount val="2"/>
                <c:pt idx="0">
                  <c:v>2014</c:v>
                </c:pt>
                <c:pt idx="1">
                  <c:v>2004</c:v>
                </c:pt>
              </c:strCache>
            </c:strRef>
          </c:cat>
          <c:val>
            <c:numRef>
              <c:f>'Ark1'!$B$4:$C$4</c:f>
              <c:numCache>
                <c:formatCode>###0.0%</c:formatCode>
                <c:ptCount val="2"/>
                <c:pt idx="0">
                  <c:v>0.23</c:v>
                </c:pt>
                <c:pt idx="1">
                  <c:v>0.15000000000000002</c:v>
                </c:pt>
              </c:numCache>
            </c:numRef>
          </c:val>
        </c:ser>
        <c:dLbls>
          <c:showVal val="1"/>
        </c:dLbls>
        <c:overlap val="100"/>
        <c:axId val="216647552"/>
        <c:axId val="216649088"/>
      </c:barChart>
      <c:catAx>
        <c:axId val="216647552"/>
        <c:scaling>
          <c:orientation val="maxMin"/>
        </c:scaling>
        <c:axPos val="l"/>
        <c:tickLblPos val="nextTo"/>
        <c:txPr>
          <a:bodyPr/>
          <a:lstStyle/>
          <a:p>
            <a:pPr>
              <a:defRPr sz="1400" b="1" i="0"/>
            </a:pPr>
            <a:endParaRPr lang="nb-NO"/>
          </a:p>
        </c:txPr>
        <c:crossAx val="216649088"/>
        <c:crosses val="autoZero"/>
        <c:auto val="1"/>
        <c:lblAlgn val="ctr"/>
        <c:lblOffset val="100"/>
      </c:catAx>
      <c:valAx>
        <c:axId val="216649088"/>
        <c:scaling>
          <c:orientation val="minMax"/>
        </c:scaling>
        <c:axPos val="b"/>
        <c:majorGridlines/>
        <c:numFmt formatCode="0\ %" sourceLinked="1"/>
        <c:tickLblPos val="nextTo"/>
        <c:txPr>
          <a:bodyPr/>
          <a:lstStyle/>
          <a:p>
            <a:pPr>
              <a:defRPr sz="1400"/>
            </a:pPr>
            <a:endParaRPr lang="nb-NO"/>
          </a:p>
        </c:txPr>
        <c:crossAx val="216647552"/>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dårligere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'Ark1'!$B$2:$D$2</c:f>
              <c:numCache>
                <c:formatCode>###0.0%</c:formatCode>
                <c:ptCount val="3"/>
                <c:pt idx="0">
                  <c:v>0.27</c:v>
                </c:pt>
                <c:pt idx="1">
                  <c:v>0.34</c:v>
                </c:pt>
                <c:pt idx="2">
                  <c:v>0.36000000000000004</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'Ark1'!$B$3:$D$3</c:f>
              <c:numCache>
                <c:formatCode>###0.0%</c:formatCode>
                <c:ptCount val="3"/>
                <c:pt idx="0">
                  <c:v>0.67000000000000015</c:v>
                </c:pt>
                <c:pt idx="1">
                  <c:v>0.54</c:v>
                </c:pt>
                <c:pt idx="2">
                  <c:v>0.56000000000000005</c:v>
                </c:pt>
              </c:numCache>
            </c:numRef>
          </c:val>
        </c:ser>
        <c:ser>
          <c:idx val="2"/>
          <c:order val="2"/>
          <c:tx>
            <c:strRef>
              <c:f>'Ark1'!$A$4</c:f>
              <c:strCache>
                <c:ptCount val="1"/>
                <c:pt idx="0">
                  <c:v>De har blitt bedre</c:v>
                </c:pt>
              </c:strCache>
            </c:strRef>
          </c:tx>
          <c:spPr>
            <a:solidFill>
              <a:srgbClr val="008000"/>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'Ark1'!$B$4:$D$4</c:f>
              <c:numCache>
                <c:formatCode>###0.0%</c:formatCode>
                <c:ptCount val="3"/>
                <c:pt idx="0">
                  <c:v>6.0000000000000005E-2</c:v>
                </c:pt>
                <c:pt idx="1">
                  <c:v>0.12000000000000001</c:v>
                </c:pt>
                <c:pt idx="2">
                  <c:v>8.0000000000000016E-2</c:v>
                </c:pt>
              </c:numCache>
            </c:numRef>
          </c:val>
        </c:ser>
        <c:dLbls>
          <c:showVal val="1"/>
        </c:dLbls>
        <c:overlap val="100"/>
        <c:axId val="130564096"/>
        <c:axId val="130565632"/>
      </c:barChart>
      <c:catAx>
        <c:axId val="130564096"/>
        <c:scaling>
          <c:orientation val="maxMin"/>
        </c:scaling>
        <c:axPos val="l"/>
        <c:tickLblPos val="nextTo"/>
        <c:txPr>
          <a:bodyPr/>
          <a:lstStyle/>
          <a:p>
            <a:pPr>
              <a:defRPr sz="1400" b="1" i="0"/>
            </a:pPr>
            <a:endParaRPr lang="nb-NO"/>
          </a:p>
        </c:txPr>
        <c:crossAx val="130565632"/>
        <c:crosses val="autoZero"/>
        <c:auto val="1"/>
        <c:lblAlgn val="ctr"/>
        <c:lblOffset val="100"/>
      </c:catAx>
      <c:valAx>
        <c:axId val="130565632"/>
        <c:scaling>
          <c:orientation val="minMax"/>
        </c:scaling>
        <c:axPos val="b"/>
        <c:majorGridlines/>
        <c:numFmt formatCode="0\ %" sourceLinked="1"/>
        <c:tickLblPos val="nextTo"/>
        <c:txPr>
          <a:bodyPr/>
          <a:lstStyle/>
          <a:p>
            <a:pPr>
              <a:defRPr sz="1400"/>
            </a:pPr>
            <a:endParaRPr lang="nb-NO"/>
          </a:p>
        </c:txPr>
        <c:crossAx val="130564096"/>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dårligere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'Ark1'!$B$2:$D$2</c:f>
              <c:numCache>
                <c:formatCode>###0.0%</c:formatCode>
                <c:ptCount val="3"/>
                <c:pt idx="0">
                  <c:v>6.0000000000000005E-2</c:v>
                </c:pt>
                <c:pt idx="1">
                  <c:v>9.0000000000000011E-2</c:v>
                </c:pt>
                <c:pt idx="2">
                  <c:v>0.05</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'Ark1'!$B$3:$D$3</c:f>
              <c:numCache>
                <c:formatCode>###0.0%</c:formatCode>
                <c:ptCount val="3"/>
                <c:pt idx="0">
                  <c:v>0.54</c:v>
                </c:pt>
                <c:pt idx="1">
                  <c:v>0.55000000000000004</c:v>
                </c:pt>
                <c:pt idx="2">
                  <c:v>0.62000000000000011</c:v>
                </c:pt>
              </c:numCache>
            </c:numRef>
          </c:val>
        </c:ser>
        <c:ser>
          <c:idx val="2"/>
          <c:order val="2"/>
          <c:tx>
            <c:strRef>
              <c:f>'Ark1'!$A$4</c:f>
              <c:strCache>
                <c:ptCount val="1"/>
                <c:pt idx="0">
                  <c:v>De har blitt bedre</c:v>
                </c:pt>
              </c:strCache>
            </c:strRef>
          </c:tx>
          <c:spPr>
            <a:solidFill>
              <a:srgbClr val="008000"/>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'Ark1'!$B$4:$D$4</c:f>
              <c:numCache>
                <c:formatCode>###0.0%</c:formatCode>
                <c:ptCount val="3"/>
                <c:pt idx="0">
                  <c:v>0.4</c:v>
                </c:pt>
                <c:pt idx="1">
                  <c:v>0.36000000000000004</c:v>
                </c:pt>
                <c:pt idx="2">
                  <c:v>0.33000000000000007</c:v>
                </c:pt>
              </c:numCache>
            </c:numRef>
          </c:val>
        </c:ser>
        <c:dLbls>
          <c:showVal val="1"/>
        </c:dLbls>
        <c:overlap val="100"/>
        <c:axId val="130833408"/>
        <c:axId val="130855680"/>
      </c:barChart>
      <c:catAx>
        <c:axId val="130833408"/>
        <c:scaling>
          <c:orientation val="maxMin"/>
        </c:scaling>
        <c:axPos val="l"/>
        <c:tickLblPos val="nextTo"/>
        <c:txPr>
          <a:bodyPr/>
          <a:lstStyle/>
          <a:p>
            <a:pPr>
              <a:defRPr sz="1400" b="1" i="0"/>
            </a:pPr>
            <a:endParaRPr lang="nb-NO"/>
          </a:p>
        </c:txPr>
        <c:crossAx val="130855680"/>
        <c:crosses val="autoZero"/>
        <c:auto val="1"/>
        <c:lblAlgn val="ctr"/>
        <c:lblOffset val="100"/>
      </c:catAx>
      <c:valAx>
        <c:axId val="130855680"/>
        <c:scaling>
          <c:orientation val="minMax"/>
        </c:scaling>
        <c:axPos val="b"/>
        <c:majorGridlines/>
        <c:numFmt formatCode="0\ %" sourceLinked="1"/>
        <c:tickLblPos val="nextTo"/>
        <c:txPr>
          <a:bodyPr/>
          <a:lstStyle/>
          <a:p>
            <a:pPr>
              <a:defRPr sz="1400"/>
            </a:pPr>
            <a:endParaRPr lang="nb-NO"/>
          </a:p>
        </c:txPr>
        <c:crossAx val="130833408"/>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mer strenge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'Ark1'!$B$2:$D$2</c:f>
              <c:numCache>
                <c:formatCode>###0.0%</c:formatCode>
                <c:ptCount val="3"/>
                <c:pt idx="0">
                  <c:v>0.41000000000000003</c:v>
                </c:pt>
                <c:pt idx="1">
                  <c:v>0.49000000000000005</c:v>
                </c:pt>
                <c:pt idx="2">
                  <c:v>0.35000000000000003</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'Ark1'!$B$3:$D$3</c:f>
              <c:numCache>
                <c:formatCode>###0.0%</c:formatCode>
                <c:ptCount val="3"/>
                <c:pt idx="0">
                  <c:v>0.56000000000000005</c:v>
                </c:pt>
                <c:pt idx="1">
                  <c:v>0.43000000000000005</c:v>
                </c:pt>
                <c:pt idx="2">
                  <c:v>0.60000000000000009</c:v>
                </c:pt>
              </c:numCache>
            </c:numRef>
          </c:val>
        </c:ser>
        <c:ser>
          <c:idx val="2"/>
          <c:order val="2"/>
          <c:tx>
            <c:strRef>
              <c:f>'Ark1'!$A$4</c:f>
              <c:strCache>
                <c:ptCount val="1"/>
                <c:pt idx="0">
                  <c:v>De har blitt mindre strenge</c:v>
                </c:pt>
              </c:strCache>
            </c:strRef>
          </c:tx>
          <c:spPr>
            <a:solidFill>
              <a:srgbClr val="008000"/>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'Ark1'!$B$4:$D$4</c:f>
              <c:numCache>
                <c:formatCode>###0.0%</c:formatCode>
                <c:ptCount val="3"/>
                <c:pt idx="0">
                  <c:v>3.0000000000000002E-2</c:v>
                </c:pt>
                <c:pt idx="1">
                  <c:v>8.0000000000000016E-2</c:v>
                </c:pt>
                <c:pt idx="2">
                  <c:v>0.05</c:v>
                </c:pt>
              </c:numCache>
            </c:numRef>
          </c:val>
        </c:ser>
        <c:dLbls>
          <c:showVal val="1"/>
        </c:dLbls>
        <c:overlap val="100"/>
        <c:axId val="131072000"/>
        <c:axId val="131073536"/>
      </c:barChart>
      <c:catAx>
        <c:axId val="131072000"/>
        <c:scaling>
          <c:orientation val="maxMin"/>
        </c:scaling>
        <c:axPos val="l"/>
        <c:tickLblPos val="nextTo"/>
        <c:txPr>
          <a:bodyPr/>
          <a:lstStyle/>
          <a:p>
            <a:pPr>
              <a:defRPr sz="1400" b="1" i="0"/>
            </a:pPr>
            <a:endParaRPr lang="nb-NO"/>
          </a:p>
        </c:txPr>
        <c:crossAx val="131073536"/>
        <c:crosses val="autoZero"/>
        <c:auto val="1"/>
        <c:lblAlgn val="ctr"/>
        <c:lblOffset val="100"/>
      </c:catAx>
      <c:valAx>
        <c:axId val="131073536"/>
        <c:scaling>
          <c:orientation val="minMax"/>
        </c:scaling>
        <c:axPos val="b"/>
        <c:majorGridlines/>
        <c:numFmt formatCode="0\ %" sourceLinked="1"/>
        <c:tickLblPos val="nextTo"/>
        <c:txPr>
          <a:bodyPr/>
          <a:lstStyle/>
          <a:p>
            <a:pPr>
              <a:defRPr sz="1400"/>
            </a:pPr>
            <a:endParaRPr lang="nb-NO"/>
          </a:p>
        </c:txPr>
        <c:crossAx val="131072000"/>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mer strenge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'Ark1'!$B$2:$D$2</c:f>
              <c:numCache>
                <c:formatCode>###0.0%</c:formatCode>
                <c:ptCount val="3"/>
                <c:pt idx="0">
                  <c:v>0.26</c:v>
                </c:pt>
                <c:pt idx="1">
                  <c:v>0.25</c:v>
                </c:pt>
                <c:pt idx="2">
                  <c:v>0.28000000000000003</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'Ark1'!$B$3:$D$3</c:f>
              <c:numCache>
                <c:formatCode>###0.0%</c:formatCode>
                <c:ptCount val="3"/>
                <c:pt idx="0">
                  <c:v>0.70000000000000007</c:v>
                </c:pt>
                <c:pt idx="1">
                  <c:v>0.69000000000000006</c:v>
                </c:pt>
                <c:pt idx="2">
                  <c:v>0.64000000000000012</c:v>
                </c:pt>
              </c:numCache>
            </c:numRef>
          </c:val>
        </c:ser>
        <c:ser>
          <c:idx val="2"/>
          <c:order val="2"/>
          <c:tx>
            <c:strRef>
              <c:f>'Ark1'!$A$4</c:f>
              <c:strCache>
                <c:ptCount val="1"/>
                <c:pt idx="0">
                  <c:v>De har blitt mindre strenge</c:v>
                </c:pt>
              </c:strCache>
            </c:strRef>
          </c:tx>
          <c:spPr>
            <a:solidFill>
              <a:srgbClr val="008000"/>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'Ark1'!$B$4:$D$4</c:f>
              <c:numCache>
                <c:formatCode>###0.0%</c:formatCode>
                <c:ptCount val="3"/>
                <c:pt idx="0">
                  <c:v>4.0000000000000008E-2</c:v>
                </c:pt>
                <c:pt idx="1">
                  <c:v>6.0000000000000005E-2</c:v>
                </c:pt>
                <c:pt idx="2">
                  <c:v>8.0000000000000016E-2</c:v>
                </c:pt>
              </c:numCache>
            </c:numRef>
          </c:val>
        </c:ser>
        <c:dLbls>
          <c:showVal val="1"/>
        </c:dLbls>
        <c:overlap val="100"/>
        <c:axId val="130859776"/>
        <c:axId val="131091456"/>
      </c:barChart>
      <c:catAx>
        <c:axId val="130859776"/>
        <c:scaling>
          <c:orientation val="maxMin"/>
        </c:scaling>
        <c:axPos val="l"/>
        <c:tickLblPos val="nextTo"/>
        <c:txPr>
          <a:bodyPr/>
          <a:lstStyle/>
          <a:p>
            <a:pPr>
              <a:defRPr sz="1400" b="1" i="0"/>
            </a:pPr>
            <a:endParaRPr lang="nb-NO"/>
          </a:p>
        </c:txPr>
        <c:crossAx val="131091456"/>
        <c:crosses val="autoZero"/>
        <c:auto val="1"/>
        <c:lblAlgn val="ctr"/>
        <c:lblOffset val="100"/>
      </c:catAx>
      <c:valAx>
        <c:axId val="131091456"/>
        <c:scaling>
          <c:orientation val="minMax"/>
        </c:scaling>
        <c:axPos val="b"/>
        <c:majorGridlines/>
        <c:numFmt formatCode="0\ %" sourceLinked="1"/>
        <c:tickLblPos val="nextTo"/>
        <c:txPr>
          <a:bodyPr/>
          <a:lstStyle/>
          <a:p>
            <a:pPr>
              <a:defRPr sz="1400"/>
            </a:pPr>
            <a:endParaRPr lang="nb-NO"/>
          </a:p>
        </c:txPr>
        <c:crossAx val="130859776"/>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Har vegret meg</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'Ark1'!$B$2:$D$2</c:f>
              <c:numCache>
                <c:formatCode>###0.0%</c:formatCode>
                <c:ptCount val="3"/>
                <c:pt idx="0">
                  <c:v>0.42000000000000004</c:v>
                </c:pt>
                <c:pt idx="1">
                  <c:v>0.5</c:v>
                </c:pt>
                <c:pt idx="2">
                  <c:v>0.68</c:v>
                </c:pt>
              </c:numCache>
            </c:numRef>
          </c:val>
        </c:ser>
        <c:ser>
          <c:idx val="1"/>
          <c:order val="1"/>
          <c:tx>
            <c:strRef>
              <c:f>'Ark1'!$A$3</c:f>
              <c:strCache>
                <c:ptCount val="1"/>
                <c:pt idx="0">
                  <c:v>Ingen begrensing</c:v>
                </c:pt>
              </c:strCache>
            </c:strRef>
          </c:tx>
          <c:spPr>
            <a:solidFill>
              <a:srgbClr val="0080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'Ark1'!$B$3:$D$3</c:f>
              <c:numCache>
                <c:formatCode>###0.0%</c:formatCode>
                <c:ptCount val="3"/>
                <c:pt idx="0">
                  <c:v>0.35000000000000003</c:v>
                </c:pt>
                <c:pt idx="1">
                  <c:v>0.27</c:v>
                </c:pt>
                <c:pt idx="2">
                  <c:v>0.15000000000000002</c:v>
                </c:pt>
              </c:numCache>
            </c:numRef>
          </c:val>
        </c:ser>
        <c:ser>
          <c:idx val="2"/>
          <c:order val="2"/>
          <c:tx>
            <c:strRef>
              <c:f>'Ark1'!$A$4</c:f>
              <c:strCache>
                <c:ptCount val="1"/>
                <c:pt idx="0">
                  <c:v>Vet ikke</c:v>
                </c:pt>
              </c:strCache>
            </c:strRef>
          </c:tx>
          <c:spPr>
            <a:solidFill>
              <a:srgbClr val="CDD7D9">
                <a:lumMod val="75000"/>
              </a:srgbClr>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'Ark1'!$B$4:$D$4</c:f>
              <c:numCache>
                <c:formatCode>###0.0%</c:formatCode>
                <c:ptCount val="3"/>
                <c:pt idx="0">
                  <c:v>0.23</c:v>
                </c:pt>
                <c:pt idx="1">
                  <c:v>0.23</c:v>
                </c:pt>
                <c:pt idx="2">
                  <c:v>0.17</c:v>
                </c:pt>
              </c:numCache>
            </c:numRef>
          </c:val>
        </c:ser>
        <c:dLbls>
          <c:showVal val="1"/>
        </c:dLbls>
        <c:overlap val="100"/>
        <c:axId val="209093376"/>
        <c:axId val="209094912"/>
      </c:barChart>
      <c:catAx>
        <c:axId val="209093376"/>
        <c:scaling>
          <c:orientation val="maxMin"/>
        </c:scaling>
        <c:axPos val="l"/>
        <c:tickLblPos val="nextTo"/>
        <c:txPr>
          <a:bodyPr/>
          <a:lstStyle/>
          <a:p>
            <a:pPr>
              <a:defRPr sz="1400" b="1" i="0"/>
            </a:pPr>
            <a:endParaRPr lang="nb-NO"/>
          </a:p>
        </c:txPr>
        <c:crossAx val="209094912"/>
        <c:crosses val="autoZero"/>
        <c:auto val="1"/>
        <c:lblAlgn val="ctr"/>
        <c:lblOffset val="100"/>
      </c:catAx>
      <c:valAx>
        <c:axId val="209094912"/>
        <c:scaling>
          <c:orientation val="minMax"/>
        </c:scaling>
        <c:axPos val="b"/>
        <c:majorGridlines/>
        <c:numFmt formatCode="0\ %" sourceLinked="1"/>
        <c:tickLblPos val="nextTo"/>
        <c:txPr>
          <a:bodyPr/>
          <a:lstStyle/>
          <a:p>
            <a:pPr>
              <a:defRPr sz="1400"/>
            </a:pPr>
            <a:endParaRPr lang="nb-NO"/>
          </a:p>
        </c:txPr>
        <c:crossAx val="209093376"/>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7.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Ytringsfriheten står sterkest</c:v>
                </c:pt>
              </c:strCache>
            </c:strRef>
          </c:tx>
          <c:spPr>
            <a:solidFill>
              <a:srgbClr val="FF66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'Ark1'!$B$2:$D$2</c:f>
              <c:numCache>
                <c:formatCode>###0.0%</c:formatCode>
                <c:ptCount val="3"/>
                <c:pt idx="0">
                  <c:v>7.0000000000000007E-2</c:v>
                </c:pt>
                <c:pt idx="1">
                  <c:v>8.0000000000000016E-2</c:v>
                </c:pt>
                <c:pt idx="2">
                  <c:v>2.0000000000000004E-2</c:v>
                </c:pt>
              </c:numCache>
            </c:numRef>
          </c:val>
        </c:ser>
        <c:ser>
          <c:idx val="1"/>
          <c:order val="1"/>
          <c:tx>
            <c:strRef>
              <c:f>'Ark1'!$A$3</c:f>
              <c:strCache>
                <c:ptCount val="1"/>
                <c:pt idx="0">
                  <c:v>Lojaliteten står sterkest</c:v>
                </c:pt>
              </c:strCache>
            </c:strRef>
          </c:tx>
          <c:spPr>
            <a:solidFill>
              <a:srgbClr val="08A1D9">
                <a:lumMod val="60000"/>
                <a:lumOff val="40000"/>
              </a:srgbClr>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'Ark1'!$B$3:$D$3</c:f>
              <c:numCache>
                <c:formatCode>###0.0%</c:formatCode>
                <c:ptCount val="3"/>
                <c:pt idx="0">
                  <c:v>0.54</c:v>
                </c:pt>
                <c:pt idx="1">
                  <c:v>0.51</c:v>
                </c:pt>
                <c:pt idx="2">
                  <c:v>0.72000000000000008</c:v>
                </c:pt>
              </c:numCache>
            </c:numRef>
          </c:val>
        </c:ser>
        <c:ser>
          <c:idx val="2"/>
          <c:order val="2"/>
          <c:tx>
            <c:strRef>
              <c:f>'Ark1'!$A$4</c:f>
              <c:strCache>
                <c:ptCount val="1"/>
                <c:pt idx="0">
                  <c:v>Begge står like sterke</c:v>
                </c:pt>
              </c:strCache>
            </c:strRef>
          </c:tx>
          <c:spPr>
            <a:solidFill>
              <a:srgbClr val="FFFF00"/>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'Ark1'!$B$4:$D$4</c:f>
              <c:numCache>
                <c:formatCode>###0.0%</c:formatCode>
                <c:ptCount val="3"/>
                <c:pt idx="0">
                  <c:v>0.34</c:v>
                </c:pt>
                <c:pt idx="1">
                  <c:v>0.34</c:v>
                </c:pt>
                <c:pt idx="2">
                  <c:v>0.21000000000000002</c:v>
                </c:pt>
              </c:numCache>
            </c:numRef>
          </c:val>
        </c:ser>
        <c:ser>
          <c:idx val="3"/>
          <c:order val="3"/>
          <c:tx>
            <c:strRef>
              <c:f>'Ark1'!$A$5</c:f>
              <c:strCache>
                <c:ptCount val="1"/>
                <c:pt idx="0">
                  <c:v>Vet ikke</c:v>
                </c:pt>
              </c:strCache>
            </c:strRef>
          </c:tx>
          <c:spPr>
            <a:solidFill>
              <a:srgbClr val="797B7E">
                <a:lumMod val="60000"/>
                <a:lumOff val="40000"/>
              </a:srgbClr>
            </a:solidFill>
          </c:spPr>
          <c:dLbls>
            <c:numFmt formatCode="0%" sourceLinked="0"/>
            <c:txPr>
              <a:bodyPr/>
              <a:lstStyle/>
              <a:p>
                <a:pPr>
                  <a:defRPr sz="1400" b="1"/>
                </a:pPr>
                <a:endParaRPr lang="nb-NO"/>
              </a:p>
            </c:txPr>
            <c:showVal val="1"/>
          </c:dLbls>
          <c:cat>
            <c:strRef>
              <c:f>'Ark1'!$B$1:$D$1</c:f>
              <c:strCache>
                <c:ptCount val="3"/>
                <c:pt idx="0">
                  <c:v>Utdanningsforbundet</c:v>
                </c:pt>
                <c:pt idx="1">
                  <c:v>Sykepleierforbundet</c:v>
                </c:pt>
                <c:pt idx="2">
                  <c:v>Politiets Fellesforbund</c:v>
                </c:pt>
              </c:strCache>
            </c:strRef>
          </c:cat>
          <c:val>
            <c:numRef>
              <c:f>'Ark1'!$B$5:$D$5</c:f>
              <c:numCache>
                <c:formatCode>###0.0%</c:formatCode>
                <c:ptCount val="3"/>
                <c:pt idx="0">
                  <c:v>0.05</c:v>
                </c:pt>
                <c:pt idx="1">
                  <c:v>7.0000000000000007E-2</c:v>
                </c:pt>
                <c:pt idx="2">
                  <c:v>0.05</c:v>
                </c:pt>
              </c:numCache>
            </c:numRef>
          </c:val>
        </c:ser>
        <c:dLbls>
          <c:showVal val="1"/>
        </c:dLbls>
        <c:overlap val="100"/>
        <c:axId val="215424000"/>
        <c:axId val="215442176"/>
      </c:barChart>
      <c:catAx>
        <c:axId val="215424000"/>
        <c:scaling>
          <c:orientation val="maxMin"/>
        </c:scaling>
        <c:axPos val="l"/>
        <c:tickLblPos val="nextTo"/>
        <c:txPr>
          <a:bodyPr/>
          <a:lstStyle/>
          <a:p>
            <a:pPr>
              <a:defRPr sz="1400" b="1" i="0"/>
            </a:pPr>
            <a:endParaRPr lang="nb-NO"/>
          </a:p>
        </c:txPr>
        <c:crossAx val="215442176"/>
        <c:crosses val="autoZero"/>
        <c:auto val="1"/>
        <c:lblAlgn val="ctr"/>
        <c:lblOffset val="100"/>
      </c:catAx>
      <c:valAx>
        <c:axId val="215442176"/>
        <c:scaling>
          <c:orientation val="minMax"/>
        </c:scaling>
        <c:axPos val="b"/>
        <c:majorGridlines/>
        <c:numFmt formatCode="0\ %" sourceLinked="1"/>
        <c:tickLblPos val="nextTo"/>
        <c:txPr>
          <a:bodyPr/>
          <a:lstStyle/>
          <a:p>
            <a:pPr>
              <a:defRPr sz="1400"/>
            </a:pPr>
            <a:endParaRPr lang="nb-NO"/>
          </a:p>
        </c:txPr>
        <c:crossAx val="215424000"/>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8.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dårligere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'Ark1'!$B$1:$C$1</c:f>
              <c:strCache>
                <c:ptCount val="2"/>
                <c:pt idx="0">
                  <c:v>2014</c:v>
                </c:pt>
                <c:pt idx="1">
                  <c:v>2004</c:v>
                </c:pt>
              </c:strCache>
            </c:strRef>
          </c:cat>
          <c:val>
            <c:numRef>
              <c:f>'Ark1'!$B$2:$C$2</c:f>
              <c:numCache>
                <c:formatCode>###0.0%</c:formatCode>
                <c:ptCount val="2"/>
                <c:pt idx="0">
                  <c:v>0.15000000000000002</c:v>
                </c:pt>
                <c:pt idx="1">
                  <c:v>0.52</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'Ark1'!$B$1:$C$1</c:f>
              <c:strCache>
                <c:ptCount val="2"/>
                <c:pt idx="0">
                  <c:v>2014</c:v>
                </c:pt>
                <c:pt idx="1">
                  <c:v>2004</c:v>
                </c:pt>
              </c:strCache>
            </c:strRef>
          </c:cat>
          <c:val>
            <c:numRef>
              <c:f>'Ark1'!$B$3:$C$3</c:f>
              <c:numCache>
                <c:formatCode>###0.0%</c:formatCode>
                <c:ptCount val="2"/>
                <c:pt idx="0">
                  <c:v>0.78</c:v>
                </c:pt>
                <c:pt idx="1">
                  <c:v>0.47000000000000003</c:v>
                </c:pt>
              </c:numCache>
            </c:numRef>
          </c:val>
        </c:ser>
        <c:ser>
          <c:idx val="2"/>
          <c:order val="2"/>
          <c:tx>
            <c:strRef>
              <c:f>'Ark1'!$A$4</c:f>
              <c:strCache>
                <c:ptCount val="1"/>
                <c:pt idx="0">
                  <c:v>De har blitt bedre</c:v>
                </c:pt>
              </c:strCache>
            </c:strRef>
          </c:tx>
          <c:spPr>
            <a:solidFill>
              <a:srgbClr val="008000"/>
            </a:solidFill>
          </c:spPr>
          <c:dLbls>
            <c:numFmt formatCode="0%" sourceLinked="0"/>
            <c:txPr>
              <a:bodyPr/>
              <a:lstStyle/>
              <a:p>
                <a:pPr>
                  <a:defRPr sz="1400" b="1"/>
                </a:pPr>
                <a:endParaRPr lang="nb-NO"/>
              </a:p>
            </c:txPr>
            <c:showVal val="1"/>
          </c:dLbls>
          <c:cat>
            <c:strRef>
              <c:f>'Ark1'!$B$1:$C$1</c:f>
              <c:strCache>
                <c:ptCount val="2"/>
                <c:pt idx="0">
                  <c:v>2014</c:v>
                </c:pt>
                <c:pt idx="1">
                  <c:v>2004</c:v>
                </c:pt>
              </c:strCache>
            </c:strRef>
          </c:cat>
          <c:val>
            <c:numRef>
              <c:f>'Ark1'!$B$4:$C$4</c:f>
              <c:numCache>
                <c:formatCode>###0.0%</c:formatCode>
                <c:ptCount val="2"/>
                <c:pt idx="0">
                  <c:v>7.0000000000000007E-2</c:v>
                </c:pt>
                <c:pt idx="1">
                  <c:v>1.0000000000000002E-2</c:v>
                </c:pt>
              </c:numCache>
            </c:numRef>
          </c:val>
        </c:ser>
        <c:dLbls>
          <c:showVal val="1"/>
        </c:dLbls>
        <c:overlap val="100"/>
        <c:axId val="215444096"/>
        <c:axId val="215552384"/>
      </c:barChart>
      <c:catAx>
        <c:axId val="215444096"/>
        <c:scaling>
          <c:orientation val="maxMin"/>
        </c:scaling>
        <c:axPos val="l"/>
        <c:tickLblPos val="nextTo"/>
        <c:txPr>
          <a:bodyPr/>
          <a:lstStyle/>
          <a:p>
            <a:pPr>
              <a:defRPr sz="1400" b="1" i="0"/>
            </a:pPr>
            <a:endParaRPr lang="nb-NO"/>
          </a:p>
        </c:txPr>
        <c:crossAx val="215552384"/>
        <c:crosses val="autoZero"/>
        <c:auto val="1"/>
        <c:lblAlgn val="ctr"/>
        <c:lblOffset val="100"/>
      </c:catAx>
      <c:valAx>
        <c:axId val="215552384"/>
        <c:scaling>
          <c:orientation val="minMax"/>
        </c:scaling>
        <c:axPos val="b"/>
        <c:majorGridlines/>
        <c:numFmt formatCode="0\ %" sourceLinked="1"/>
        <c:tickLblPos val="nextTo"/>
        <c:txPr>
          <a:bodyPr/>
          <a:lstStyle/>
          <a:p>
            <a:pPr>
              <a:defRPr sz="1400"/>
            </a:pPr>
            <a:endParaRPr lang="nb-NO"/>
          </a:p>
        </c:txPr>
        <c:crossAx val="215444096"/>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charts/chart9.xml><?xml version="1.0" encoding="utf-8"?>
<c:chartSpace xmlns:c="http://schemas.openxmlformats.org/drawingml/2006/chart" xmlns:a="http://schemas.openxmlformats.org/drawingml/2006/main" xmlns:r="http://schemas.openxmlformats.org/officeDocument/2006/relationships">
  <c:lang val="nb-NO"/>
  <c:style val="18"/>
  <c:clrMapOvr bg1="lt1" tx1="dk1" bg2="lt2" tx2="dk2" accent1="accent1" accent2="accent2" accent3="accent3" accent4="accent4" accent5="accent5" accent6="accent6" hlink="hlink" folHlink="folHlink"/>
  <c:chart>
    <c:plotArea>
      <c:layout/>
      <c:barChart>
        <c:barDir val="bar"/>
        <c:grouping val="percentStacked"/>
        <c:ser>
          <c:idx val="0"/>
          <c:order val="0"/>
          <c:tx>
            <c:strRef>
              <c:f>'Ark1'!$A$2</c:f>
              <c:strCache>
                <c:ptCount val="1"/>
                <c:pt idx="0">
                  <c:v>De har blitt dårligere</c:v>
                </c:pt>
              </c:strCache>
            </c:strRef>
          </c:tx>
          <c:spPr>
            <a:solidFill>
              <a:srgbClr val="FF0000"/>
            </a:solidFill>
          </c:spPr>
          <c:dLbls>
            <c:dLbl>
              <c:idx val="0"/>
              <c:layout>
                <c:manualLayout>
                  <c:x val="-7.400463187415632E-3"/>
                  <c:y val="0"/>
                </c:manualLayout>
              </c:layout>
              <c:showVal val="1"/>
            </c:dLbl>
            <c:dLbl>
              <c:idx val="1"/>
              <c:layout>
                <c:manualLayout>
                  <c:x val="-5.9203705499325113E-3"/>
                  <c:y val="0"/>
                </c:manualLayout>
              </c:layout>
              <c:showVal val="1"/>
            </c:dLbl>
            <c:dLbl>
              <c:idx val="2"/>
              <c:layout>
                <c:manualLayout>
                  <c:x val="-2.9601852749662509E-3"/>
                  <c:y val="5.0861621295557422E-7"/>
                </c:manualLayout>
              </c:layout>
              <c:showVal val="1"/>
            </c:dLbl>
            <c:numFmt formatCode="0%" sourceLinked="0"/>
            <c:txPr>
              <a:bodyPr/>
              <a:lstStyle/>
              <a:p>
                <a:pPr>
                  <a:defRPr sz="1400" b="1"/>
                </a:pPr>
                <a:endParaRPr lang="nb-NO"/>
              </a:p>
            </c:txPr>
            <c:showVal val="1"/>
          </c:dLbls>
          <c:cat>
            <c:strRef>
              <c:f>'Ark1'!$B$1:$C$1</c:f>
              <c:strCache>
                <c:ptCount val="2"/>
                <c:pt idx="0">
                  <c:v>2014</c:v>
                </c:pt>
                <c:pt idx="1">
                  <c:v>2004</c:v>
                </c:pt>
              </c:strCache>
            </c:strRef>
          </c:cat>
          <c:val>
            <c:numRef>
              <c:f>'Ark1'!$B$2:$C$2</c:f>
              <c:numCache>
                <c:formatCode>###0.0%</c:formatCode>
                <c:ptCount val="2"/>
                <c:pt idx="0">
                  <c:v>0.27</c:v>
                </c:pt>
                <c:pt idx="1">
                  <c:v>0.67000000000000015</c:v>
                </c:pt>
              </c:numCache>
            </c:numRef>
          </c:val>
        </c:ser>
        <c:ser>
          <c:idx val="1"/>
          <c:order val="1"/>
          <c:tx>
            <c:strRef>
              <c:f>'Ark1'!$A$3</c:f>
              <c:strCache>
                <c:ptCount val="1"/>
                <c:pt idx="0">
                  <c:v>Omtrent som før</c:v>
                </c:pt>
              </c:strCache>
            </c:strRef>
          </c:tx>
          <c:spPr>
            <a:solidFill>
              <a:srgbClr val="FFFF00"/>
            </a:solidFill>
          </c:spPr>
          <c:dLbls>
            <c:dLbl>
              <c:idx val="0"/>
              <c:layout>
                <c:manualLayout>
                  <c:x val="1.3320833737348103E-2"/>
                  <c:y val="0"/>
                </c:manualLayout>
              </c:layout>
              <c:showVal val="1"/>
            </c:dLbl>
            <c:dLbl>
              <c:idx val="1"/>
              <c:layout>
                <c:manualLayout>
                  <c:x val="1.7761111649797507E-2"/>
                  <c:y val="2.5430810647778716E-7"/>
                </c:manualLayout>
              </c:layout>
              <c:showVal val="1"/>
            </c:dLbl>
            <c:dLbl>
              <c:idx val="2"/>
              <c:layout>
                <c:manualLayout>
                  <c:x val="1.92412042872806E-2"/>
                  <c:y val="2.5430810647778716E-7"/>
                </c:manualLayout>
              </c:layout>
              <c:showVal val="1"/>
            </c:dLbl>
            <c:numFmt formatCode="0%" sourceLinked="0"/>
            <c:txPr>
              <a:bodyPr/>
              <a:lstStyle/>
              <a:p>
                <a:pPr algn="r">
                  <a:defRPr sz="1400" b="1"/>
                </a:pPr>
                <a:endParaRPr lang="nb-NO"/>
              </a:p>
            </c:txPr>
            <c:showVal val="1"/>
          </c:dLbls>
          <c:cat>
            <c:strRef>
              <c:f>'Ark1'!$B$1:$C$1</c:f>
              <c:strCache>
                <c:ptCount val="2"/>
                <c:pt idx="0">
                  <c:v>2014</c:v>
                </c:pt>
                <c:pt idx="1">
                  <c:v>2004</c:v>
                </c:pt>
              </c:strCache>
            </c:strRef>
          </c:cat>
          <c:val>
            <c:numRef>
              <c:f>'Ark1'!$B$3:$C$3</c:f>
              <c:numCache>
                <c:formatCode>###0.0%</c:formatCode>
                <c:ptCount val="2"/>
                <c:pt idx="0">
                  <c:v>0.67000000000000015</c:v>
                </c:pt>
                <c:pt idx="1">
                  <c:v>0.33000000000000007</c:v>
                </c:pt>
              </c:numCache>
            </c:numRef>
          </c:val>
        </c:ser>
        <c:ser>
          <c:idx val="2"/>
          <c:order val="2"/>
          <c:tx>
            <c:strRef>
              <c:f>'Ark1'!$A$4</c:f>
              <c:strCache>
                <c:ptCount val="1"/>
                <c:pt idx="0">
                  <c:v>De har blitt bedre</c:v>
                </c:pt>
              </c:strCache>
            </c:strRef>
          </c:tx>
          <c:spPr>
            <a:solidFill>
              <a:srgbClr val="008000"/>
            </a:solidFill>
          </c:spPr>
          <c:dLbls>
            <c:numFmt formatCode="0%" sourceLinked="0"/>
            <c:txPr>
              <a:bodyPr/>
              <a:lstStyle/>
              <a:p>
                <a:pPr>
                  <a:defRPr sz="1400" b="1"/>
                </a:pPr>
                <a:endParaRPr lang="nb-NO"/>
              </a:p>
            </c:txPr>
            <c:showVal val="1"/>
          </c:dLbls>
          <c:cat>
            <c:strRef>
              <c:f>'Ark1'!$B$1:$C$1</c:f>
              <c:strCache>
                <c:ptCount val="2"/>
                <c:pt idx="0">
                  <c:v>2014</c:v>
                </c:pt>
                <c:pt idx="1">
                  <c:v>2004</c:v>
                </c:pt>
              </c:strCache>
            </c:strRef>
          </c:cat>
          <c:val>
            <c:numRef>
              <c:f>'Ark1'!$B$4:$C$4</c:f>
              <c:numCache>
                <c:formatCode>###0.0%</c:formatCode>
                <c:ptCount val="2"/>
                <c:pt idx="0">
                  <c:v>6.0000000000000005E-2</c:v>
                </c:pt>
                <c:pt idx="1">
                  <c:v>0</c:v>
                </c:pt>
              </c:numCache>
            </c:numRef>
          </c:val>
        </c:ser>
        <c:dLbls>
          <c:showVal val="1"/>
        </c:dLbls>
        <c:overlap val="100"/>
        <c:axId val="215353984"/>
        <c:axId val="215363968"/>
      </c:barChart>
      <c:catAx>
        <c:axId val="215353984"/>
        <c:scaling>
          <c:orientation val="maxMin"/>
        </c:scaling>
        <c:axPos val="l"/>
        <c:tickLblPos val="nextTo"/>
        <c:txPr>
          <a:bodyPr/>
          <a:lstStyle/>
          <a:p>
            <a:pPr>
              <a:defRPr sz="1400" b="1" i="0"/>
            </a:pPr>
            <a:endParaRPr lang="nb-NO"/>
          </a:p>
        </c:txPr>
        <c:crossAx val="215363968"/>
        <c:crosses val="autoZero"/>
        <c:auto val="1"/>
        <c:lblAlgn val="ctr"/>
        <c:lblOffset val="100"/>
      </c:catAx>
      <c:valAx>
        <c:axId val="215363968"/>
        <c:scaling>
          <c:orientation val="minMax"/>
        </c:scaling>
        <c:axPos val="b"/>
        <c:majorGridlines/>
        <c:numFmt formatCode="0\ %" sourceLinked="1"/>
        <c:tickLblPos val="nextTo"/>
        <c:txPr>
          <a:bodyPr/>
          <a:lstStyle/>
          <a:p>
            <a:pPr>
              <a:defRPr sz="1400"/>
            </a:pPr>
            <a:endParaRPr lang="nb-NO"/>
          </a:p>
        </c:txPr>
        <c:crossAx val="215353984"/>
        <c:crosses val="max"/>
        <c:crossBetween val="between"/>
        <c:majorUnit val="0.2"/>
      </c:valAx>
    </c:plotArea>
    <c:legend>
      <c:legendPos val="b"/>
      <c:layout/>
      <c:txPr>
        <a:bodyPr/>
        <a:lstStyle/>
        <a:p>
          <a:pPr>
            <a:defRPr sz="1400"/>
          </a:pPr>
          <a:endParaRPr lang="nb-NO"/>
        </a:p>
      </c:txPr>
    </c:legend>
    <c:plotVisOnly val="1"/>
    <c:dispBlanksAs val="gap"/>
  </c:chart>
  <c:txPr>
    <a:bodyPr/>
    <a:lstStyle/>
    <a:p>
      <a:pPr>
        <a:defRPr sz="1800"/>
      </a:pPr>
      <a:endParaRPr lang="nb-NO"/>
    </a:p>
  </c:txPr>
  <c:externalData r:id="rId2"/>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1DAFC-51F9-4B0B-87AC-71622A9A2A91}" type="datetimeFigureOut">
              <a:rPr lang="nb-NO" smtClean="0"/>
              <a:t>30.01.2014</a:t>
            </a:fld>
            <a:endParaRPr lang="nb-NO"/>
          </a:p>
        </p:txBody>
      </p:sp>
      <p:sp>
        <p:nvSpPr>
          <p:cNvPr id="4" name="Plassholder for bunn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CD9B35E-7D4C-4A4F-A575-58A6E9D58C6F}" type="slidenum">
              <a:rPr lang="nb-NO" smtClean="0"/>
              <a:t>‹#›</a:t>
            </a:fld>
            <a:endParaRPr lang="nb-N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FED98D-4D3C-1C4F-89E0-BF570F147CA3}" type="datetimeFigureOut">
              <a:rPr/>
              <a:pPr/>
              <a:t>30.01.14</a:t>
            </a:fld>
            <a:endParaRPr lang="nb-NO"/>
          </a:p>
        </p:txBody>
      </p:sp>
      <p:sp>
        <p:nvSpPr>
          <p:cNvPr id="4" name="Plassholder for lysbil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047D19-7DC0-E448-94CD-B1F4AF943789}" type="slidenum">
              <a:rPr/>
              <a:pPr/>
              <a:t>‹#›</a:t>
            </a:fld>
            <a:endParaRPr lang="nb-NO"/>
          </a:p>
        </p:txBody>
      </p:sp>
    </p:spTree>
    <p:extLst>
      <p:ext uri="{BB962C8B-B14F-4D97-AF65-F5344CB8AC3E}">
        <p14:creationId xmlns:p14="http://schemas.microsoft.com/office/powerpoint/2010/main" xmlns="" val="348538541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Utvalget er årsaken til at vi kun har brutt resultatene ned på de tre forbundene. Skulle vi hatt ytterligere nedbrytninger</a:t>
            </a:r>
            <a:r>
              <a:rPr lang="nb-NO" baseline="0"/>
              <a:t> – som f eks stillingstype eller kjønn – ville utvalgene blitt uforsvarlig få. Utvalgene er tilfeldig trukket, og således representative for hele gruppen som faller inn under kategorien. 35 – 50 % av , ikke utvalget, men populasjonen, har besvart undersøkelsen. Den andre halvparten vi ikke har snakket med skal være ganske spesielle for at disse resultatene skulle endre seg noe særlig.</a:t>
            </a:r>
          </a:p>
          <a:p>
            <a:endParaRPr lang="nb-NO" baseline="0"/>
          </a:p>
          <a:p>
            <a:r>
              <a:rPr lang="nb-NO" baseline="0"/>
              <a:t>Mellomledere er en relevant måleparameter. De har personalansvar og kjenner styrker og svakheter i organisasjonen på kroppen. De har en kvalifisert oppfatning av tingenes tilstand. Samtidig har denne gruppen ledelse over seg, og er således de som kanskje i størst grad kjenner på styrkeforholdet mellom lojalitet og ytringsfrihet.</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2</a:t>
            </a:fld>
            <a:endParaRPr lang="nb-NO"/>
          </a:p>
        </p:txBody>
      </p:sp>
    </p:spTree>
    <p:extLst>
      <p:ext uri="{BB962C8B-B14F-4D97-AF65-F5344CB8AC3E}">
        <p14:creationId xmlns:p14="http://schemas.microsoft.com/office/powerpoint/2010/main" xmlns="" val="9171918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Vi</a:t>
            </a:r>
            <a:r>
              <a:rPr lang="nb-NO" baseline="0"/>
              <a:t> må rydde opp litt i begrepene her. Situasjonen er åpenbart mye bedre i dag enn for 10 år siden. Men hva er det som er bedre ? Dessverre finnes det ingen objektiv parameter for ytringsfrihetens kår hos disse gruppene. Det vi måler er den subjektive forventningen disse gruppene har til hvilken vei det bærer. Og det er en ganske god parameter, for det er nettopp denne subjektive vurderingen som ligger til grunn når en bestemmer seg for å delta i det offentlige ordskiftet eller ikke.</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11</a:t>
            </a:fld>
            <a:endParaRPr lang="nb-NO"/>
          </a:p>
        </p:txBody>
      </p:sp>
    </p:spTree>
    <p:extLst>
      <p:ext uri="{BB962C8B-B14F-4D97-AF65-F5344CB8AC3E}">
        <p14:creationId xmlns:p14="http://schemas.microsoft.com/office/powerpoint/2010/main" xmlns="" val="19464258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Her har det skjedd noe. For 10 år siden var det ingen som mente</a:t>
            </a:r>
            <a:r>
              <a:rPr lang="nb-NO" baseline="0"/>
              <a:t> det hadde blitt bedre.</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12</a:t>
            </a:fld>
            <a:endParaRPr lang="nb-NO"/>
          </a:p>
        </p:txBody>
      </p:sp>
    </p:spTree>
    <p:extLst>
      <p:ext uri="{BB962C8B-B14F-4D97-AF65-F5344CB8AC3E}">
        <p14:creationId xmlns:p14="http://schemas.microsoft.com/office/powerpoint/2010/main" xmlns="" val="2910075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Selv på internkommunikasjon var kritikken massiv i 2004.</a:t>
            </a:r>
          </a:p>
        </p:txBody>
      </p:sp>
      <p:sp>
        <p:nvSpPr>
          <p:cNvPr id="4" name="Plassholder for lysbildenummer 3"/>
          <p:cNvSpPr>
            <a:spLocks noGrp="1"/>
          </p:cNvSpPr>
          <p:nvPr>
            <p:ph type="sldNum" sz="quarter" idx="10"/>
          </p:nvPr>
        </p:nvSpPr>
        <p:spPr/>
        <p:txBody>
          <a:bodyPr/>
          <a:lstStyle/>
          <a:p>
            <a:fld id="{92047D19-7DC0-E448-94CD-B1F4AF943789}" type="slidenum">
              <a:rPr/>
              <a:pPr/>
              <a:t>13</a:t>
            </a:fld>
            <a:endParaRPr lang="nb-NO"/>
          </a:p>
        </p:txBody>
      </p:sp>
    </p:spTree>
    <p:extLst>
      <p:ext uri="{BB962C8B-B14F-4D97-AF65-F5344CB8AC3E}">
        <p14:creationId xmlns:p14="http://schemas.microsoft.com/office/powerpoint/2010/main" xmlns="" val="7537761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Selv om det i dag heller ikke er</a:t>
            </a:r>
            <a:r>
              <a:rPr lang="nb-NO" baseline="0"/>
              <a:t> mange som mener det har blitt mindre strengt, er den massive følelsen av innstramming som vi ser i 2004 redusert kraftig.</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14</a:t>
            </a:fld>
            <a:endParaRPr lang="nb-NO"/>
          </a:p>
        </p:txBody>
      </p:sp>
    </p:spTree>
    <p:extLst>
      <p:ext uri="{BB962C8B-B14F-4D97-AF65-F5344CB8AC3E}">
        <p14:creationId xmlns:p14="http://schemas.microsoft.com/office/powerpoint/2010/main" xmlns="" val="37181904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Vegring for deltagelse står fremdeles sterkt i dag, selv om den var enda sterkere i 2004. Interessant å se at hele forskjellen i de som vegrer seg, har gått til vet ikke gruppen i 2014.</a:t>
            </a:r>
          </a:p>
          <a:p>
            <a:endParaRPr lang="nb-NO"/>
          </a:p>
          <a:p>
            <a:r>
              <a:rPr lang="nb-NO"/>
              <a:t>Vi</a:t>
            </a:r>
            <a:r>
              <a:rPr lang="nb-NO" baseline="0"/>
              <a:t> ser at forskjellen mellom utdanningsforbundet i 2004 og 2014 er langt større en den interne forskjellen mellom gruppene i 2014. Nå har vi beklageligvis ikke resultater fra de øvrige gruppene i 2004, så det er ikke mulig å peke på om dette er et generelt trekk for mellomledere i slike virksomheter eller om situasjonen var spesielt ille hos utdanningsforbundet i 2004. Vi får se i 2024.</a:t>
            </a:r>
          </a:p>
          <a:p>
            <a:endParaRPr lang="nb-NO" baseline="0"/>
          </a:p>
          <a:p>
            <a:r>
              <a:rPr lang="nb-NO" baseline="0"/>
              <a:t>Utvilsomt er det i hvert fall at den subjektive opplevelsen av ytringsfrihetens kår er langt mindre kritisk enn den var for 10 år siden. Likevel er det – når det gjelder ekstern kommunikasjon – en reell opplevelse av begresninger i ytringsfrihet, og at kravet til lojalitet fullstendig dominerer hensynet til ytringsfrihet der dette settes opp mot hverandre.</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15</a:t>
            </a:fld>
            <a:endParaRPr lang="nb-NO"/>
          </a:p>
        </p:txBody>
      </p:sp>
    </p:spTree>
    <p:extLst>
      <p:ext uri="{BB962C8B-B14F-4D97-AF65-F5344CB8AC3E}">
        <p14:creationId xmlns:p14="http://schemas.microsoft.com/office/powerpoint/2010/main" xmlns="" val="750305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Spørsmålene kan synes</a:t>
            </a:r>
            <a:r>
              <a:rPr lang="nb-NO" baseline="0"/>
              <a:t> ganske like, men i spørsmålsformuleringen er det lagt inn premisser som påvirker svaravgivelsen.</a:t>
            </a:r>
          </a:p>
          <a:p>
            <a:endParaRPr lang="nb-NO" baseline="0"/>
          </a:p>
          <a:p>
            <a:r>
              <a:rPr lang="nb-NO" baseline="0"/>
              <a:t>Vi ser at de kritiske overgår de positive. Likevel er det jo andelen som mener det er som før som er klart størst hos alle tre. Interessant er det å se symmetrien i kritisk/positiv. Der det er flest kritikere er det også flest positive.</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3</a:t>
            </a:fld>
            <a:endParaRPr lang="nb-NO"/>
          </a:p>
        </p:txBody>
      </p:sp>
    </p:spTree>
    <p:extLst>
      <p:ext uri="{BB962C8B-B14F-4D97-AF65-F5344CB8AC3E}">
        <p14:creationId xmlns:p14="http://schemas.microsoft.com/office/powerpoint/2010/main" xmlns="" val="4281693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Når det gjelder kritiske kommenterer om prioriteringer</a:t>
            </a:r>
            <a:r>
              <a:rPr lang="nb-NO" baseline="0"/>
              <a:t> har kritikerne en langt større overvekt. Likevel er mer enn halvparten i alle tre grupper av den oppfatning at det er omtrent som før.</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4</a:t>
            </a:fld>
            <a:endParaRPr lang="nb-NO"/>
          </a:p>
        </p:txBody>
      </p:sp>
    </p:spTree>
    <p:extLst>
      <p:ext uri="{BB962C8B-B14F-4D97-AF65-F5344CB8AC3E}">
        <p14:creationId xmlns:p14="http://schemas.microsoft.com/office/powerpoint/2010/main" xmlns="" val="1380629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Når det gjelder intern kommunikasjon merkes ikke samme grad av restriksjoner fra mellomlederne. Her er det svært få som mener situasjonen har forverret seg. En overordnet konklusjon er at mellomledere synes situasjonen forbedrer seg på intern kommunikasjon og forverrer seg – eller blir strengere – på ekstern kommunikasjon.</a:t>
            </a:r>
          </a:p>
        </p:txBody>
      </p:sp>
      <p:sp>
        <p:nvSpPr>
          <p:cNvPr id="4" name="Plassholder for lysbildenummer 3"/>
          <p:cNvSpPr>
            <a:spLocks noGrp="1"/>
          </p:cNvSpPr>
          <p:nvPr>
            <p:ph type="sldNum" sz="quarter" idx="10"/>
          </p:nvPr>
        </p:nvSpPr>
        <p:spPr/>
        <p:txBody>
          <a:bodyPr/>
          <a:lstStyle/>
          <a:p>
            <a:fld id="{92047D19-7DC0-E448-94CD-B1F4AF943789}" type="slidenum">
              <a:rPr/>
              <a:pPr/>
              <a:t>5</a:t>
            </a:fld>
            <a:endParaRPr lang="nb-NO"/>
          </a:p>
        </p:txBody>
      </p:sp>
    </p:spTree>
    <p:extLst>
      <p:ext uri="{BB962C8B-B14F-4D97-AF65-F5344CB8AC3E}">
        <p14:creationId xmlns:p14="http://schemas.microsoft.com/office/powerpoint/2010/main" xmlns="" val="3502914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Kravene til lojalitet</a:t>
            </a:r>
            <a:r>
              <a:rPr lang="nb-NO" baseline="0"/>
              <a:t> oppleves å ha økt. Svært få mener lojalitetskravene er mindre strenge. Hos sykepleierforbundet er det faktisk gruppen som opplever en tilstramming størst av alle kategoriene. Politiet er på dette spørsmålet de mest moderate i sin oppfatning av utviklingen – sjelden kost i denne undersøkelsen.</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6</a:t>
            </a:fld>
            <a:endParaRPr lang="nb-NO"/>
          </a:p>
        </p:txBody>
      </p:sp>
    </p:spTree>
    <p:extLst>
      <p:ext uri="{BB962C8B-B14F-4D97-AF65-F5344CB8AC3E}">
        <p14:creationId xmlns:p14="http://schemas.microsoft.com/office/powerpoint/2010/main" xmlns="" val="1444734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Men de mener altså at kravet til lojalitet fra politisk ledelse er økt, selv om politiet også har den største andelen som mener det har blitt mindre strengt. Likevel mener jo langt</a:t>
            </a:r>
            <a:r>
              <a:rPr lang="nb-NO" baseline="0"/>
              <a:t> de fleste at situasjonen er som før.</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7</a:t>
            </a:fld>
            <a:endParaRPr lang="nb-NO"/>
          </a:p>
        </p:txBody>
      </p:sp>
    </p:spTree>
    <p:extLst>
      <p:ext uri="{BB962C8B-B14F-4D97-AF65-F5344CB8AC3E}">
        <p14:creationId xmlns:p14="http://schemas.microsoft.com/office/powerpoint/2010/main" xmlns="" val="993877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baseline="0"/>
              <a:t>At 2 av 3 mellomledere i politiet vegrer seg for å delta i den offentlige debatten fremstår som høyt. Nå må vi ikke banalisere lojalitetskravet i en hver virksomhet. Den må utvilsomt stå sterkt for at organisasjonen skal kunne utøve sin virksomhet. Kanskje er også politiet spesielt berørt av et slikt hensyn, grunnet deres struktur og virksomhetsområde. Vi har derfor ikke gjort noen vurdering på om dette er en urimelig størrelse. Det samme gjelder for så vidt de andre også – tallet er høyt, men vi kjenner ikke rimelighetsvurderingene rundt størrelsene.</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8</a:t>
            </a:fld>
            <a:endParaRPr lang="nb-NO"/>
          </a:p>
        </p:txBody>
      </p:sp>
    </p:spTree>
    <p:extLst>
      <p:ext uri="{BB962C8B-B14F-4D97-AF65-F5344CB8AC3E}">
        <p14:creationId xmlns:p14="http://schemas.microsoft.com/office/powerpoint/2010/main" xmlns="" val="19471512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En</a:t>
            </a:r>
            <a:r>
              <a:rPr lang="nb-NO" baseline="0"/>
              <a:t> refleksjon av forrige spørsmål – lojaliteten står sterkest. Likevel mener 1 av 3 av både utanningsforbundets og sykepleierforbundets mellomledere at begge står like sterkt.</a:t>
            </a:r>
            <a:endParaRPr lang="nb-NO"/>
          </a:p>
        </p:txBody>
      </p:sp>
      <p:sp>
        <p:nvSpPr>
          <p:cNvPr id="4" name="Plassholder for lysbildenummer 3"/>
          <p:cNvSpPr>
            <a:spLocks noGrp="1"/>
          </p:cNvSpPr>
          <p:nvPr>
            <p:ph type="sldNum" sz="quarter" idx="10"/>
          </p:nvPr>
        </p:nvSpPr>
        <p:spPr/>
        <p:txBody>
          <a:bodyPr/>
          <a:lstStyle/>
          <a:p>
            <a:fld id="{92047D19-7DC0-E448-94CD-B1F4AF943789}" type="slidenum">
              <a:rPr/>
              <a:pPr/>
              <a:t>9</a:t>
            </a:fld>
            <a:endParaRPr lang="nb-NO"/>
          </a:p>
        </p:txBody>
      </p:sp>
    </p:spTree>
    <p:extLst>
      <p:ext uri="{BB962C8B-B14F-4D97-AF65-F5344CB8AC3E}">
        <p14:creationId xmlns:p14="http://schemas.microsoft.com/office/powerpoint/2010/main" xmlns="" val="38539612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r>
              <a:rPr lang="nb-NO"/>
              <a:t>Spennende blir det å se på tilstanden for 10 år siden. Vi har to grupper som er direkte sammenliknbare – samme segment, samme forbund, samme geografiske område og samme datainnsamlingsmetode.</a:t>
            </a:r>
          </a:p>
        </p:txBody>
      </p:sp>
      <p:sp>
        <p:nvSpPr>
          <p:cNvPr id="4" name="Plassholder for lysbildenummer 3"/>
          <p:cNvSpPr>
            <a:spLocks noGrp="1"/>
          </p:cNvSpPr>
          <p:nvPr>
            <p:ph type="sldNum" sz="quarter" idx="10"/>
          </p:nvPr>
        </p:nvSpPr>
        <p:spPr/>
        <p:txBody>
          <a:bodyPr/>
          <a:lstStyle/>
          <a:p>
            <a:fld id="{92047D19-7DC0-E448-94CD-B1F4AF943789}" type="slidenum">
              <a:rPr/>
              <a:pPr/>
              <a:t>10</a:t>
            </a:fld>
            <a:endParaRPr lang="nb-NO"/>
          </a:p>
        </p:txBody>
      </p:sp>
    </p:spTree>
    <p:extLst>
      <p:ext uri="{BB962C8B-B14F-4D97-AF65-F5344CB8AC3E}">
        <p14:creationId xmlns:p14="http://schemas.microsoft.com/office/powerpoint/2010/main" xmlns="" val="138765472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3600" kern="1200">
                <a:solidFill>
                  <a:schemeClr val="tx1">
                    <a:lumMod val="75000"/>
                    <a:lumOff val="25000"/>
                  </a:schemeClr>
                </a:solidFill>
                <a:latin typeface="+mj-lt"/>
                <a:ea typeface="+mj-ea"/>
                <a:cs typeface="+mj-cs"/>
              </a:defRPr>
            </a:lvl1pPr>
          </a:lstStyle>
          <a:p>
            <a:r>
              <a:rPr lang="nb-NO" smtClean="0"/>
              <a:t>Klikk for å redigere tittelstil</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dirty="0"/>
          </a:p>
        </p:txBody>
      </p:sp>
      <p:sp>
        <p:nvSpPr>
          <p:cNvPr id="4" name="Date Placeholder 3"/>
          <p:cNvSpPr>
            <a:spLocks noGrp="1"/>
          </p:cNvSpPr>
          <p:nvPr>
            <p:ph type="dt" sz="half" idx="10"/>
          </p:nvPr>
        </p:nvSpPr>
        <p:spPr>
          <a:xfrm>
            <a:off x="573741" y="6122894"/>
            <a:ext cx="2133600" cy="259317"/>
          </a:xfrm>
        </p:spPr>
        <p:txBody>
          <a:bodyPr/>
          <a:lstStyle/>
          <a:p>
            <a:fld id="{451DEABC-D766-4322-8E78-B830FAE35C72}" type="datetime4">
              <a:rPr lang="en-US" smtClean="0"/>
              <a:pPr/>
              <a:t>January 30, 2014</a:t>
            </a:fld>
            <a:endParaRPr lang="en-US" dirty="0"/>
          </a:p>
        </p:txBody>
      </p:sp>
      <p:sp>
        <p:nvSpPr>
          <p:cNvPr id="5" name="Footer Placeholder 4"/>
          <p:cNvSpPr>
            <a:spLocks noGrp="1"/>
          </p:cNvSpPr>
          <p:nvPr>
            <p:ph type="ftr" sz="quarter" idx="11"/>
          </p:nvPr>
        </p:nvSpPr>
        <p:spPr>
          <a:xfrm>
            <a:off x="5638800" y="6122894"/>
            <a:ext cx="2895600" cy="257810"/>
          </a:xfrm>
        </p:spPr>
        <p:txBody>
          <a:bodyPr/>
          <a:lstStyle/>
          <a:p>
            <a:endParaRPr lang="en-US" dirty="0"/>
          </a:p>
        </p:txBody>
      </p:sp>
      <p:sp>
        <p:nvSpPr>
          <p:cNvPr id="6" name="Slide Number Placeholder 5"/>
          <p:cNvSpPr>
            <a:spLocks noGrp="1"/>
          </p:cNvSpPr>
          <p:nvPr>
            <p:ph type="sldNum" sz="quarter" idx="12"/>
          </p:nvPr>
        </p:nvSpPr>
        <p:spPr>
          <a:xfrm>
            <a:off x="4191000" y="6122894"/>
            <a:ext cx="762000" cy="271463"/>
          </a:xfrm>
        </p:spPr>
        <p:txBody>
          <a:bodyPr/>
          <a:lstStyle/>
          <a:p>
            <a:fld id="{FA84A37A-AFC2-4A01-80A1-FC20F2C0D5BB}" type="slidenum">
              <a:rPr lang="en-US" smtClean="0"/>
              <a:pPr/>
              <a:t>‹#›</a:t>
            </a:fld>
            <a:endParaRPr lang="en-US" dirty="0"/>
          </a:p>
        </p:txBody>
      </p:sp>
      <p:pic>
        <p:nvPicPr>
          <p:cNvPr id="7" name="Bilde 6" descr="InFactlogo.png"/>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2984500" y="5342200"/>
            <a:ext cx="3171572" cy="286222"/>
          </a:xfrm>
          <a:prstGeom prst="rect">
            <a:avLst/>
          </a:prstGeom>
        </p:spPr>
      </p:pic>
      <p:pic>
        <p:nvPicPr>
          <p:cNvPr id="13" name="Bilde 12" descr="InFactlogo.png"/>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2984500" y="5342200"/>
            <a:ext cx="3171572" cy="28622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nnhold, bilde og tekst">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nb-NO" smtClean="0"/>
              <a:t>Klikk for å redigere tittelstil</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Date Placeholder 4"/>
          <p:cNvSpPr>
            <a:spLocks noGrp="1"/>
          </p:cNvSpPr>
          <p:nvPr>
            <p:ph type="dt" sz="half" idx="10"/>
          </p:nvPr>
        </p:nvSpPr>
        <p:spPr/>
        <p:txBody>
          <a:bodyPr/>
          <a:lstStyle/>
          <a:p>
            <a:fld id="{17D0EFEE-2756-4A20-BF2A-63F0A94F99AC}" type="datetime4">
              <a:rPr lang="en-US" smtClean="0"/>
              <a:pPr/>
              <a:t>January 30, 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dirty="0"/>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nb-NO" smtClean="0"/>
              <a:t>Dra bildet til plassholderen eller klikk ikonet for å legge til</a:t>
            </a:r>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nb-NO" smtClean="0"/>
              <a:t>Klikk for å redigere tittelstil</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Dra bildet til plassholderen eller klikk ikonet for å legge til</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nb-NO" smtClean="0"/>
              <a:t>Klikk for å redigere tekststiler i malen</a:t>
            </a:r>
          </a:p>
        </p:txBody>
      </p:sp>
      <p:sp>
        <p:nvSpPr>
          <p:cNvPr id="5" name="Date Placeholder 4"/>
          <p:cNvSpPr>
            <a:spLocks noGrp="1"/>
          </p:cNvSpPr>
          <p:nvPr>
            <p:ph type="dt" sz="half" idx="10"/>
          </p:nvPr>
        </p:nvSpPr>
        <p:spPr/>
        <p:txBody>
          <a:bodyPr/>
          <a:lstStyle/>
          <a:p>
            <a:fld id="{76EEA923-9BEE-48CE-9F28-5B525F399BAD}" type="datetime4">
              <a:rPr lang="en-US" smtClean="0"/>
              <a:pPr/>
              <a:t>January 30,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Bilde over tekst">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nb-NO" smtClean="0"/>
              <a:t>Klikk for å redigere tittelstil</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smtClean="0"/>
              <a:t>Dra bildet til plassholderen eller klikk ikonet for å legge til</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nb-NO" smtClean="0"/>
              <a:t>Klikk for å redigere tekststiler i malen</a:t>
            </a:r>
          </a:p>
        </p:txBody>
      </p:sp>
      <p:sp>
        <p:nvSpPr>
          <p:cNvPr id="5" name="Date Placeholder 4"/>
          <p:cNvSpPr>
            <a:spLocks noGrp="1"/>
          </p:cNvSpPr>
          <p:nvPr>
            <p:ph type="dt" sz="half" idx="10"/>
          </p:nvPr>
        </p:nvSpPr>
        <p:spPr/>
        <p:txBody>
          <a:bodyPr/>
          <a:lstStyle/>
          <a:p>
            <a:fld id="{17D0EFEE-2756-4A20-BF2A-63F0A94F99AC}" type="datetime4">
              <a:rPr lang="en-US" smtClean="0"/>
              <a:pPr/>
              <a:t>January 30, 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dirty="0"/>
          </a:p>
        </p:txBody>
      </p:sp>
    </p:spTree>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nb-NO" smtClean="0"/>
              <a:t>Klikk for å redigere tittelstil</a:t>
            </a:r>
            <a:endParaRPr/>
          </a:p>
        </p:txBody>
      </p:sp>
      <p:sp>
        <p:nvSpPr>
          <p:cNvPr id="3" name="Vertical Text Placeholder 2"/>
          <p:cNvSpPr>
            <a:spLocks noGrp="1"/>
          </p:cNvSpPr>
          <p:nvPr>
            <p:ph type="body" orient="vert" idx="1"/>
          </p:nvPr>
        </p:nvSpPr>
        <p:spPr/>
        <p:txBody>
          <a:bodyPr vert="eaVert"/>
          <a:lstStyle>
            <a:lvl5pPr>
              <a:defRPr/>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10"/>
          </p:nvPr>
        </p:nvSpPr>
        <p:spPr/>
        <p:txBody>
          <a:bodyPr/>
          <a:lstStyle/>
          <a:p>
            <a:fld id="{F3131F9E-604E-4343-9F29-EF72E8231CAD}" type="datetime4">
              <a:rPr lang="en-US" smtClean="0"/>
              <a:pPr/>
              <a:t>January 30,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nb-NO" smtClean="0"/>
              <a:t>Klikk for å redigere tittelstil</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10"/>
          </p:nvPr>
        </p:nvSpPr>
        <p:spPr/>
        <p:txBody>
          <a:bodyPr/>
          <a:lstStyle/>
          <a:p>
            <a:fld id="{34A8E1CE-37F8-4102-8DF9-852A0A51F293}" type="datetime4">
              <a:rPr lang="en-US" smtClean="0"/>
              <a:pPr/>
              <a:t>January 30,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nb-NO" smtClean="0"/>
              <a:t>Klikk for å redigere tittelstil</a:t>
            </a:r>
            <a:endParaRPr/>
          </a:p>
        </p:txBody>
      </p:sp>
      <p:sp>
        <p:nvSpPr>
          <p:cNvPr id="3" name="Content Placeholder 2"/>
          <p:cNvSpPr>
            <a:spLocks noGrp="1"/>
          </p:cNvSpPr>
          <p:nvPr>
            <p:ph idx="1"/>
          </p:nvPr>
        </p:nvSpPr>
        <p:spPr/>
        <p:txBody>
          <a:bodyPr/>
          <a:lstStyle>
            <a:lvl5pPr>
              <a:defRPr/>
            </a:lvl5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10"/>
          </p:nvPr>
        </p:nvSpPr>
        <p:spPr/>
        <p:txBody>
          <a:bodyPr/>
          <a:lstStyle/>
          <a:p>
            <a:fld id="{93333F43-3E86-47E4-BFBB-2476D384E1C6}" type="datetime4">
              <a:rPr lang="en-US" smtClean="0"/>
              <a:pPr/>
              <a:t>January 30, 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tellysbilde med bild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nb-NO" smtClean="0"/>
              <a:t>Klikk for å redigere tittelstil</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dirty="0"/>
          </a:p>
        </p:txBody>
      </p:sp>
      <p:sp>
        <p:nvSpPr>
          <p:cNvPr id="4" name="Date Placeholder 3"/>
          <p:cNvSpPr>
            <a:spLocks noGrp="1"/>
          </p:cNvSpPr>
          <p:nvPr>
            <p:ph type="dt" sz="half" idx="10"/>
          </p:nvPr>
        </p:nvSpPr>
        <p:spPr>
          <a:xfrm>
            <a:off x="569259" y="6122894"/>
            <a:ext cx="2133600" cy="259317"/>
          </a:xfrm>
        </p:spPr>
        <p:txBody>
          <a:bodyPr/>
          <a:lstStyle/>
          <a:p>
            <a:fld id="{17D0EFEE-2756-4A20-BF2A-63F0A94F99AC}" type="datetime4">
              <a:rPr lang="en-US" smtClean="0"/>
              <a:pPr/>
              <a:t>January 30, 2014</a:t>
            </a:fld>
            <a:endParaRPr lang="en-US" dirty="0"/>
          </a:p>
        </p:txBody>
      </p:sp>
      <p:sp>
        <p:nvSpPr>
          <p:cNvPr id="5" name="Footer Placeholder 4"/>
          <p:cNvSpPr>
            <a:spLocks noGrp="1"/>
          </p:cNvSpPr>
          <p:nvPr>
            <p:ph type="ftr" sz="quarter" idx="11"/>
          </p:nvPr>
        </p:nvSpPr>
        <p:spPr>
          <a:xfrm>
            <a:off x="5638800" y="6124401"/>
            <a:ext cx="2895600" cy="257810"/>
          </a:xfrm>
        </p:spPr>
        <p:txBody>
          <a:bodyPr/>
          <a:lstStyle/>
          <a:p>
            <a:endParaRPr lang="en-US" dirty="0"/>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nb-NO" smtClean="0"/>
              <a:t>Dra bildet til plassholderen eller klikk ikonet for å legge til</a:t>
            </a:r>
            <a:endParaRPr/>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3600" b="0" i="0" cap="none" baseline="0">
                <a:solidFill>
                  <a:schemeClr val="tx1">
                    <a:lumMod val="75000"/>
                    <a:lumOff val="25000"/>
                  </a:schemeClr>
                </a:solidFill>
              </a:defRPr>
            </a:lvl1pPr>
          </a:lstStyle>
          <a:p>
            <a:r>
              <a:rPr lang="nb-NO" smtClean="0"/>
              <a:t>Klikk for å redigere tittelstil</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Date Placeholder 3"/>
          <p:cNvSpPr>
            <a:spLocks noGrp="1"/>
          </p:cNvSpPr>
          <p:nvPr>
            <p:ph type="dt" sz="half" idx="10"/>
          </p:nvPr>
        </p:nvSpPr>
        <p:spPr/>
        <p:txBody>
          <a:bodyPr/>
          <a:lstStyle/>
          <a:p>
            <a:fld id="{751663BA-01FC-4367-B6F3-ABB2645D55F1}" type="datetime4">
              <a:rPr lang="en-US" smtClean="0"/>
              <a:pPr/>
              <a:t>January 30, 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38DF745-7D3F-47F4-83A3-874385CFAA6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normAutofit/>
          </a:bodyPr>
          <a:lstStyle>
            <a:lvl1pPr>
              <a:defRPr sz="3200"/>
            </a:lvl1pPr>
          </a:lstStyle>
          <a:p>
            <a:r>
              <a:rPr lang="nb-NO" smtClean="0"/>
              <a:t>Klikk for å redigere tittelstil</a:t>
            </a:r>
            <a:endParaRPr dirty="0"/>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a:p>
        </p:txBody>
      </p:sp>
      <p:sp>
        <p:nvSpPr>
          <p:cNvPr id="5" name="Date Placeholder 4"/>
          <p:cNvSpPr>
            <a:spLocks noGrp="1"/>
          </p:cNvSpPr>
          <p:nvPr>
            <p:ph type="dt" sz="half" idx="10"/>
          </p:nvPr>
        </p:nvSpPr>
        <p:spPr/>
        <p:txBody>
          <a:bodyPr/>
          <a:lstStyle/>
          <a:p>
            <a:fld id="{79B19C71-EC74-44AF-B27E-FC7DC3C3A61D}" type="datetime4">
              <a:rPr lang="en-US" smtClean="0"/>
              <a:pPr/>
              <a:t>January 30,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normAutofit/>
          </a:bodyPr>
          <a:lstStyle>
            <a:lvl1pPr>
              <a:defRPr sz="3200"/>
            </a:lvl1pPr>
          </a:lstStyle>
          <a:p>
            <a:r>
              <a:rPr lang="nb-NO" smtClean="0"/>
              <a:t>Klikk for å redigere tittelstil</a:t>
            </a:r>
            <a:endParaRPr dirty="0"/>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7" name="Date Placeholder 6"/>
          <p:cNvSpPr>
            <a:spLocks noGrp="1"/>
          </p:cNvSpPr>
          <p:nvPr>
            <p:ph type="dt" sz="half" idx="10"/>
          </p:nvPr>
        </p:nvSpPr>
        <p:spPr/>
        <p:txBody>
          <a:bodyPr/>
          <a:lstStyle/>
          <a:p>
            <a:fld id="{6A5CDA29-3CBE-48EA-92AE-A996835462BA}" type="datetime4">
              <a:rPr lang="en-US" smtClean="0"/>
              <a:pPr/>
              <a:t>January 30, 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normAutofit/>
          </a:bodyPr>
          <a:lstStyle>
            <a:lvl1pPr>
              <a:defRPr sz="3200"/>
            </a:lvl1pPr>
          </a:lstStyle>
          <a:p>
            <a:r>
              <a:rPr lang="nb-NO" smtClean="0"/>
              <a:t>Klikk for å redigere tittelstil</a:t>
            </a:r>
            <a:endParaRPr dirty="0"/>
          </a:p>
        </p:txBody>
      </p:sp>
      <p:sp>
        <p:nvSpPr>
          <p:cNvPr id="3" name="Date Placeholder 2"/>
          <p:cNvSpPr>
            <a:spLocks noGrp="1"/>
          </p:cNvSpPr>
          <p:nvPr>
            <p:ph type="dt" sz="half" idx="10"/>
          </p:nvPr>
        </p:nvSpPr>
        <p:spPr/>
        <p:txBody>
          <a:bodyPr/>
          <a:lstStyle/>
          <a:p>
            <a:fld id="{E29EC054-3869-4501-B163-1BBFDE8DCE04}" type="datetime4">
              <a:rPr lang="en-US" smtClean="0"/>
              <a:pPr/>
              <a:t>January 30, 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0A63D831-56C1-49CF-8EF7-8B9A98402BCD}" type="datetime4">
              <a:rPr lang="en-US" smtClean="0"/>
              <a:pPr/>
              <a:t>January 30, 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8DF745-7D3F-47F4-83A3-874385CFAA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nb-NO" smtClean="0"/>
              <a:t>Klikk for å redigere tittelstil</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nb-NO" smtClean="0"/>
              <a:t>Klikk for å redigere tekststiler i malen</a:t>
            </a:r>
          </a:p>
        </p:txBody>
      </p:sp>
      <p:sp>
        <p:nvSpPr>
          <p:cNvPr id="5" name="Date Placeholder 4"/>
          <p:cNvSpPr>
            <a:spLocks noGrp="1"/>
          </p:cNvSpPr>
          <p:nvPr>
            <p:ph type="dt" sz="half" idx="10"/>
          </p:nvPr>
        </p:nvSpPr>
        <p:spPr/>
        <p:txBody>
          <a:bodyPr/>
          <a:lstStyle/>
          <a:p>
            <a:fld id="{6EAD5615-7F4F-4584-84D5-CC95918C321F}" type="datetime4">
              <a:rPr lang="en-US" smtClean="0"/>
              <a:pPr/>
              <a:t>January 30, 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0D9BD3-E57B-4194-A545-2804EB95D9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nb-NO" smtClean="0"/>
              <a:t>Klikk for å redigere tittelstil</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17D0EFEE-2756-4A20-BF2A-63F0A94F99AC}" type="datetime4">
              <a:rPr lang="en-US" smtClean="0"/>
              <a:pPr/>
              <a:t>January 30, 2014</a:t>
            </a:fld>
            <a:endParaRPr lang="en-US" dirty="0"/>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dirty="0"/>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F38DF745-7D3F-47F4-83A3-874385CFAA6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4123" r:id="rId1"/>
    <p:sldLayoutId id="2147484124" r:id="rId2"/>
    <p:sldLayoutId id="2147484125" r:id="rId3"/>
    <p:sldLayoutId id="2147484126" r:id="rId4"/>
    <p:sldLayoutId id="2147484127" r:id="rId5"/>
    <p:sldLayoutId id="2147484128" r:id="rId6"/>
    <p:sldLayoutId id="2147484129" r:id="rId7"/>
    <p:sldLayoutId id="2147484130" r:id="rId8"/>
    <p:sldLayoutId id="2147484131" r:id="rId9"/>
    <p:sldLayoutId id="2147484132" r:id="rId10"/>
    <p:sldLayoutId id="2147484133" r:id="rId11"/>
    <p:sldLayoutId id="2147484134" r:id="rId12"/>
    <p:sldLayoutId id="2147484135" r:id="rId13"/>
    <p:sldLayoutId id="2147484136" r:id="rId14"/>
  </p:sldLayoutIdLst>
  <p:hf sldNum="0" hdr="0" ftr="0" dt="0"/>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normAutofit/>
          </a:bodyPr>
          <a:lstStyle/>
          <a:p>
            <a:r>
              <a:rPr lang="nb-NO" sz="3200" dirty="0" smtClean="0">
                <a:latin typeface="Calibri" charset="0"/>
                <a:ea typeface="ＭＳ Ｐゴシック" charset="0"/>
                <a:cs typeface="ＭＳ Ｐゴシック" charset="0"/>
              </a:rPr>
              <a:t>Ytringsfrihet for offentlig ansatte i </a:t>
            </a:r>
            <a:br>
              <a:rPr lang="nb-NO" sz="3200" dirty="0" smtClean="0">
                <a:latin typeface="Calibri" charset="0"/>
                <a:ea typeface="ＭＳ Ｐゴシック" charset="0"/>
                <a:cs typeface="ＭＳ Ｐゴシック" charset="0"/>
              </a:rPr>
            </a:br>
            <a:r>
              <a:rPr lang="nb-NO" sz="3200" dirty="0" smtClean="0">
                <a:latin typeface="Calibri" charset="0"/>
                <a:ea typeface="ＭＳ Ｐゴシック" charset="0"/>
                <a:cs typeface="ＭＳ Ｐゴシック" charset="0"/>
              </a:rPr>
              <a:t>Oslo og Akershus</a:t>
            </a:r>
            <a:endParaRPr lang="nb-NO" sz="3200" dirty="0"/>
          </a:p>
        </p:txBody>
      </p:sp>
      <p:sp>
        <p:nvSpPr>
          <p:cNvPr id="3" name="Undertittel 2"/>
          <p:cNvSpPr>
            <a:spLocks noGrp="1"/>
          </p:cNvSpPr>
          <p:nvPr>
            <p:ph type="subTitle" idx="1"/>
          </p:nvPr>
        </p:nvSpPr>
        <p:spPr/>
        <p:txBody>
          <a:bodyPr>
            <a:normAutofit/>
          </a:bodyPr>
          <a:lstStyle/>
          <a:p>
            <a:r>
              <a:rPr lang="nb-NO" dirty="0" smtClean="0">
                <a:solidFill>
                  <a:srgbClr val="898989"/>
                </a:solidFill>
                <a:latin typeface="Calibri" charset="0"/>
                <a:ea typeface="ＭＳ Ｐゴシック" charset="0"/>
                <a:cs typeface="ＭＳ Ｐゴシック" charset="0"/>
              </a:rPr>
              <a:t>Oslo Redaktørforening</a:t>
            </a:r>
          </a:p>
          <a:p>
            <a:r>
              <a:rPr lang="nb-NO" dirty="0">
                <a:solidFill>
                  <a:srgbClr val="898989"/>
                </a:solidFill>
                <a:latin typeface="Calibri" charset="0"/>
                <a:ea typeface="ＭＳ Ｐゴシック" charset="0"/>
                <a:cs typeface="ＭＳ Ｐゴシック" charset="0"/>
              </a:rPr>
              <a:t>3</a:t>
            </a:r>
            <a:r>
              <a:rPr lang="nb-NO" dirty="0" smtClean="0">
                <a:solidFill>
                  <a:srgbClr val="898989"/>
                </a:solidFill>
                <a:latin typeface="Calibri" charset="0"/>
                <a:ea typeface="ＭＳ Ｐゴシック" charset="0"/>
                <a:cs typeface="ＭＳ Ｐゴシック" charset="0"/>
              </a:rPr>
              <a:t>0. januar 2014 </a:t>
            </a:r>
            <a:r>
              <a:rPr lang="nb-NO" dirty="0">
                <a:solidFill>
                  <a:srgbClr val="898989"/>
                </a:solidFill>
                <a:latin typeface="Calibri" charset="0"/>
                <a:ea typeface="ＭＳ Ｐゴシック" charset="0"/>
                <a:cs typeface="ＭＳ Ｐゴシック" charset="0"/>
              </a:rPr>
              <a:t>InFact </a:t>
            </a:r>
            <a:r>
              <a:rPr lang="nb-NO" dirty="0" smtClean="0">
                <a:solidFill>
                  <a:srgbClr val="898989"/>
                </a:solidFill>
                <a:latin typeface="Calibri" charset="0"/>
                <a:ea typeface="ＭＳ Ｐゴシック" charset="0"/>
                <a:cs typeface="ＭＳ Ｐゴシック" charset="0"/>
              </a:rPr>
              <a:t>Norge</a:t>
            </a:r>
            <a:endParaRPr lang="nb-NO" dirty="0">
              <a:solidFill>
                <a:srgbClr val="898989"/>
              </a:solidFill>
              <a:latin typeface="Calibri" charset="0"/>
              <a:ea typeface="ＭＳ Ｐゴシック" charset="0"/>
              <a:cs typeface="ＭＳ Ｐゴシック" charset="0"/>
            </a:endParaRPr>
          </a:p>
        </p:txBody>
      </p:sp>
    </p:spTree>
    <p:extLst>
      <p:ext uri="{BB962C8B-B14F-4D97-AF65-F5344CB8AC3E}">
        <p14:creationId xmlns:p14="http://schemas.microsoft.com/office/powerpoint/2010/main" xmlns="" val="18489578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3000" dirty="0" smtClean="0">
                <a:ea typeface="ＭＳ Ｐゴシック" charset="0"/>
                <a:cs typeface="ＭＳ Ｐゴシック" charset="0"/>
              </a:rPr>
              <a:t>Sammenligning med 2004</a:t>
            </a:r>
            <a:endParaRPr lang="nb-NO" sz="3000" dirty="0"/>
          </a:p>
        </p:txBody>
      </p:sp>
      <p:sp>
        <p:nvSpPr>
          <p:cNvPr id="3" name="Plassholder for innhold 2"/>
          <p:cNvSpPr>
            <a:spLocks noGrp="1"/>
          </p:cNvSpPr>
          <p:nvPr>
            <p:ph idx="1"/>
          </p:nvPr>
        </p:nvSpPr>
        <p:spPr/>
        <p:txBody>
          <a:bodyPr>
            <a:normAutofit lnSpcReduction="10000"/>
          </a:bodyPr>
          <a:lstStyle/>
          <a:p>
            <a:pPr>
              <a:lnSpc>
                <a:spcPct val="150000"/>
              </a:lnSpc>
            </a:pPr>
            <a:r>
              <a:rPr lang="nb-NO" dirty="0" smtClean="0">
                <a:ea typeface="ＭＳ Ｐゴシック" charset="0"/>
                <a:cs typeface="ＭＳ Ｐゴシック" charset="0"/>
              </a:rPr>
              <a:t>Utdanningsforbundet</a:t>
            </a:r>
            <a:br>
              <a:rPr lang="nb-NO" dirty="0" smtClean="0">
                <a:ea typeface="ＭＳ Ｐゴシック" charset="0"/>
                <a:cs typeface="ＭＳ Ｐゴシック" charset="0"/>
              </a:rPr>
            </a:br>
            <a:r>
              <a:rPr lang="nb-NO" dirty="0" smtClean="0">
                <a:ea typeface="ＭＳ Ｐゴシック" charset="0"/>
                <a:cs typeface="ＭＳ Ｐゴシック" charset="0"/>
              </a:rPr>
              <a:t>2014 - 173 st.</a:t>
            </a:r>
            <a:br>
              <a:rPr lang="nb-NO" dirty="0" smtClean="0">
                <a:ea typeface="ＭＳ Ｐゴシック" charset="0"/>
                <a:cs typeface="ＭＳ Ｐゴシック" charset="0"/>
              </a:rPr>
            </a:br>
            <a:r>
              <a:rPr lang="nb-NO" dirty="0" smtClean="0">
                <a:ea typeface="ＭＳ Ｐゴシック" charset="0"/>
                <a:cs typeface="ＭＳ Ｐゴシック" charset="0"/>
              </a:rPr>
              <a:t>2004 - 168 st.</a:t>
            </a:r>
            <a:endParaRPr lang="nb-NO" dirty="0">
              <a:ea typeface="ＭＳ Ｐゴシック" charset="0"/>
              <a:cs typeface="ＭＳ Ｐゴシック" charset="0"/>
            </a:endParaRPr>
          </a:p>
          <a:p>
            <a:pPr>
              <a:lnSpc>
                <a:spcPct val="150000"/>
              </a:lnSpc>
            </a:pPr>
            <a:r>
              <a:rPr lang="nb-NO" dirty="0" smtClean="0">
                <a:ea typeface="ＭＳ Ｐゴシック" charset="0"/>
                <a:cs typeface="ＭＳ Ｐゴシック" charset="0"/>
              </a:rPr>
              <a:t>Skoleledere i Oslo og Akershus</a:t>
            </a:r>
            <a:endParaRPr lang="nb-NO" dirty="0">
              <a:ea typeface="ＭＳ Ｐゴシック" charset="0"/>
              <a:cs typeface="ＭＳ Ｐゴシック" charset="0"/>
            </a:endParaRPr>
          </a:p>
          <a:p>
            <a:pPr>
              <a:lnSpc>
                <a:spcPct val="150000"/>
              </a:lnSpc>
            </a:pPr>
            <a:r>
              <a:rPr lang="nb-NO" dirty="0" smtClean="0">
                <a:ea typeface="ＭＳ Ｐゴシック" charset="0"/>
                <a:cs typeface="ＭＳ Ｐゴシック" charset="0"/>
              </a:rPr>
              <a:t>Feilmargin </a:t>
            </a:r>
            <a:r>
              <a:rPr lang="nb-NO" dirty="0">
                <a:ea typeface="ＭＳ Ｐゴシック" charset="0"/>
                <a:cs typeface="ＭＳ Ｐゴシック" charset="0"/>
              </a:rPr>
              <a:t>+/- </a:t>
            </a:r>
            <a:r>
              <a:rPr lang="nb-NO" dirty="0" smtClean="0">
                <a:ea typeface="ＭＳ Ｐゴシック" charset="0"/>
                <a:cs typeface="ＭＳ Ｐゴシック" charset="0"/>
              </a:rPr>
              <a:t>7,6 %-poeng, per år</a:t>
            </a:r>
          </a:p>
          <a:p>
            <a:pPr>
              <a:lnSpc>
                <a:spcPct val="150000"/>
              </a:lnSpc>
            </a:pPr>
            <a:r>
              <a:rPr lang="nb-NO" dirty="0" err="1" smtClean="0">
                <a:ea typeface="ＭＳ Ｐゴシック" charset="0"/>
                <a:cs typeface="ＭＳ Ｐゴシック" charset="0"/>
              </a:rPr>
              <a:t>Webintervjuer</a:t>
            </a:r>
            <a:r>
              <a:rPr lang="nb-NO" dirty="0" smtClean="0">
                <a:ea typeface="ＭＳ Ｐゴシック" charset="0"/>
                <a:cs typeface="ＭＳ Ｐゴシック" charset="0"/>
              </a:rPr>
              <a:t> </a:t>
            </a:r>
            <a:r>
              <a:rPr lang="nb-NO" dirty="0">
                <a:ea typeface="ＭＳ Ｐゴシック" charset="0"/>
                <a:cs typeface="ＭＳ Ｐゴシック" charset="0"/>
              </a:rPr>
              <a:t>gjennomført </a:t>
            </a:r>
            <a:r>
              <a:rPr lang="nb-NO" dirty="0" smtClean="0">
                <a:ea typeface="ＭＳ Ｐゴシック" charset="0"/>
                <a:cs typeface="ＭＳ Ｐゴシック" charset="0"/>
              </a:rPr>
              <a:t>2004 og 2014.</a:t>
            </a:r>
            <a:endParaRPr lang="nb-NO" dirty="0">
              <a:ea typeface="ＭＳ Ｐゴシック" charset="0"/>
              <a:cs typeface="ＭＳ Ｐゴシック" charset="0"/>
            </a:endParaRPr>
          </a:p>
          <a:p>
            <a:endParaRPr lang="nb-NO" dirty="0"/>
          </a:p>
        </p:txBody>
      </p:sp>
    </p:spTree>
    <p:extLst>
      <p:ext uri="{BB962C8B-B14F-4D97-AF65-F5344CB8AC3E}">
        <p14:creationId xmlns:p14="http://schemas.microsoft.com/office/powerpoint/2010/main" xmlns="" val="10581057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karakterisere utviklingen de siste årene når det gjelder dine muligheter til offentlig å engasjere deg i debatten om prioriteringer på ditt fagområde?</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2255513235"/>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780106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200" dirty="0"/>
              <a:t>Hvordan vil du karakterisere utviklingen de siste årene, når det gjelder dine muligheter til offentlig å komme med kritiske kommentarer til prioriteringer gjort av den øverste administrative og/eller politiske ledelse på ditt fagområde?</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3194074550"/>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468183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karakterisere utviklingen de siste årene, når det gjelder dine muligheter til å utveksle synspunkter og erfaringer med kolleger på samme nivå?</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3249248039"/>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190368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karakterisere utviklingen de siste årene, når det gjelder kravene til lojalitet fra den øverste </a:t>
            </a:r>
            <a:r>
              <a:rPr lang="nb-NO" sz="2400" dirty="0" smtClean="0"/>
              <a:t>administrative/politiske </a:t>
            </a:r>
            <a:r>
              <a:rPr lang="nb-NO" sz="2400" dirty="0"/>
              <a:t>ledelse innen ditt fagområde?</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2348694407"/>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777224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Opplever du, eller har du opplevd, at kravet til lojalitet overfor arbeidsgiver har gjort at du har vegret deg for å delta i den offentlige debatten eller merker du ingen slik begrensning?</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2623763680"/>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3429217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sz="3000" dirty="0">
                <a:ea typeface="ＭＳ Ｐゴシック" charset="0"/>
                <a:cs typeface="ＭＳ Ｐゴシック" charset="0"/>
              </a:rPr>
              <a:t>Undersøkelsen</a:t>
            </a:r>
            <a:endParaRPr lang="nb-NO" sz="3000" dirty="0"/>
          </a:p>
        </p:txBody>
      </p:sp>
      <p:sp>
        <p:nvSpPr>
          <p:cNvPr id="3" name="Plassholder for innhold 2"/>
          <p:cNvSpPr>
            <a:spLocks noGrp="1"/>
          </p:cNvSpPr>
          <p:nvPr>
            <p:ph idx="1"/>
          </p:nvPr>
        </p:nvSpPr>
        <p:spPr/>
        <p:txBody>
          <a:bodyPr>
            <a:normAutofit fontScale="77500" lnSpcReduction="20000"/>
          </a:bodyPr>
          <a:lstStyle/>
          <a:p>
            <a:pPr>
              <a:lnSpc>
                <a:spcPct val="150000"/>
              </a:lnSpc>
            </a:pPr>
            <a:r>
              <a:rPr lang="nb-NO" dirty="0" smtClean="0">
                <a:ea typeface="ＭＳ Ｐゴシック" charset="0"/>
                <a:cs typeface="ＭＳ Ｐゴシック" charset="0"/>
              </a:rPr>
              <a:t>Totalt 476 respondenter</a:t>
            </a:r>
            <a:br>
              <a:rPr lang="nb-NO" dirty="0" smtClean="0">
                <a:ea typeface="ＭＳ Ｐゴシック" charset="0"/>
                <a:cs typeface="ＭＳ Ｐゴシック" charset="0"/>
              </a:rPr>
            </a:br>
            <a:r>
              <a:rPr lang="nb-NO" dirty="0" smtClean="0">
                <a:ea typeface="ＭＳ Ｐゴシック" charset="0"/>
                <a:cs typeface="ＭＳ Ｐゴシック" charset="0"/>
              </a:rPr>
              <a:t>Utdanningsforbundet 173 st.</a:t>
            </a:r>
            <a:br>
              <a:rPr lang="nb-NO" dirty="0" smtClean="0">
                <a:ea typeface="ＭＳ Ｐゴシック" charset="0"/>
                <a:cs typeface="ＭＳ Ｐゴシック" charset="0"/>
              </a:rPr>
            </a:br>
            <a:r>
              <a:rPr lang="nb-NO" dirty="0" smtClean="0">
                <a:ea typeface="ＭＳ Ｐゴシック" charset="0"/>
                <a:cs typeface="ＭＳ Ｐゴシック" charset="0"/>
              </a:rPr>
              <a:t>Politiets Fellesforbund 150 st.</a:t>
            </a:r>
            <a:br>
              <a:rPr lang="nb-NO" dirty="0" smtClean="0">
                <a:ea typeface="ＭＳ Ｐゴシック" charset="0"/>
                <a:cs typeface="ＭＳ Ｐゴシック" charset="0"/>
              </a:rPr>
            </a:br>
            <a:r>
              <a:rPr lang="nb-NO" dirty="0" smtClean="0">
                <a:ea typeface="ＭＳ Ｐゴシック" charset="0"/>
                <a:cs typeface="ＭＳ Ｐゴシック" charset="0"/>
              </a:rPr>
              <a:t>Sykepleierforbundet 153 st.</a:t>
            </a:r>
            <a:endParaRPr lang="nb-NO" dirty="0">
              <a:ea typeface="ＭＳ Ｐゴシック" charset="0"/>
              <a:cs typeface="ＭＳ Ｐゴシック" charset="0"/>
            </a:endParaRPr>
          </a:p>
          <a:p>
            <a:pPr>
              <a:lnSpc>
                <a:spcPct val="150000"/>
              </a:lnSpc>
            </a:pPr>
            <a:r>
              <a:rPr lang="nb-NO" dirty="0" smtClean="0">
                <a:ea typeface="ＭＳ Ｐゴシック" charset="0"/>
                <a:cs typeface="ＭＳ Ｐゴシック" charset="0"/>
              </a:rPr>
              <a:t>Mellomledere i Oslo og Akershus</a:t>
            </a:r>
            <a:endParaRPr lang="nb-NO" dirty="0">
              <a:ea typeface="ＭＳ Ｐゴシック" charset="0"/>
              <a:cs typeface="ＭＳ Ｐゴシック" charset="0"/>
            </a:endParaRPr>
          </a:p>
          <a:p>
            <a:pPr>
              <a:lnSpc>
                <a:spcPct val="150000"/>
              </a:lnSpc>
            </a:pPr>
            <a:r>
              <a:rPr lang="nb-NO" dirty="0" smtClean="0">
                <a:ea typeface="ＭＳ Ｐゴシック" charset="0"/>
                <a:cs typeface="ＭＳ Ｐゴシック" charset="0"/>
              </a:rPr>
              <a:t>Feilmargin </a:t>
            </a:r>
            <a:r>
              <a:rPr lang="nb-NO" dirty="0">
                <a:ea typeface="ＭＳ Ｐゴシック" charset="0"/>
                <a:cs typeface="ＭＳ Ｐゴシック" charset="0"/>
              </a:rPr>
              <a:t>+/- 8</a:t>
            </a:r>
            <a:r>
              <a:rPr lang="nb-NO" dirty="0" smtClean="0">
                <a:ea typeface="ＭＳ Ｐゴシック" charset="0"/>
                <a:cs typeface="ＭＳ Ｐゴシック" charset="0"/>
              </a:rPr>
              <a:t> %-poeng, per forbund</a:t>
            </a:r>
          </a:p>
          <a:p>
            <a:pPr>
              <a:lnSpc>
                <a:spcPct val="150000"/>
              </a:lnSpc>
            </a:pPr>
            <a:r>
              <a:rPr lang="nb-NO" dirty="0" err="1" smtClean="0">
                <a:ea typeface="ＭＳ Ｐゴシック" charset="0"/>
                <a:cs typeface="ＭＳ Ｐゴシック" charset="0"/>
              </a:rPr>
              <a:t>Webintervjuer</a:t>
            </a:r>
            <a:r>
              <a:rPr lang="nb-NO" dirty="0" smtClean="0">
                <a:ea typeface="ＭＳ Ｐゴシック" charset="0"/>
                <a:cs typeface="ＭＳ Ｐゴシック" charset="0"/>
              </a:rPr>
              <a:t> </a:t>
            </a:r>
            <a:r>
              <a:rPr lang="nb-NO" dirty="0">
                <a:ea typeface="ＭＳ Ｐゴシック" charset="0"/>
                <a:cs typeface="ＭＳ Ｐゴシック" charset="0"/>
              </a:rPr>
              <a:t>gjennomført </a:t>
            </a:r>
            <a:r>
              <a:rPr lang="nb-NO" dirty="0" smtClean="0">
                <a:ea typeface="ＭＳ Ｐゴシック" charset="0"/>
                <a:cs typeface="ＭＳ Ｐゴシック" charset="0"/>
              </a:rPr>
              <a:t>14 - 26. januar 2014 </a:t>
            </a:r>
            <a:r>
              <a:rPr lang="nb-NO" dirty="0">
                <a:ea typeface="ＭＳ Ｐゴシック" charset="0"/>
                <a:cs typeface="ＭＳ Ｐゴシック" charset="0"/>
              </a:rPr>
              <a:t>av InFact </a:t>
            </a:r>
            <a:r>
              <a:rPr lang="nb-NO" dirty="0" smtClean="0">
                <a:ea typeface="ＭＳ Ｐゴシック" charset="0"/>
                <a:cs typeface="ＭＳ Ｐゴシック" charset="0"/>
              </a:rPr>
              <a:t>Norge.</a:t>
            </a:r>
            <a:endParaRPr lang="nb-NO" dirty="0">
              <a:ea typeface="ＭＳ Ｐゴシック" charset="0"/>
              <a:cs typeface="ＭＳ Ｐゴシック" charset="0"/>
            </a:endParaRPr>
          </a:p>
          <a:p>
            <a:endParaRPr lang="nb-NO" dirty="0"/>
          </a:p>
        </p:txBody>
      </p:sp>
    </p:spTree>
    <p:extLst>
      <p:ext uri="{BB962C8B-B14F-4D97-AF65-F5344CB8AC3E}">
        <p14:creationId xmlns:p14="http://schemas.microsoft.com/office/powerpoint/2010/main" xmlns="" val="2355694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karakterisere utviklingen de siste årene når det gjelder dine muligheter til offentlig å engasjere deg i debatten om prioriteringer på ditt fagområde?</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2237707128"/>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4177998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200" dirty="0"/>
              <a:t>Hvordan vil du karakterisere utviklingen de siste årene, når det gjelder dine muligheter til offentlig å komme med kritiske kommentarer til prioriteringer gjort av den øverste administrative og/eller politiske ledelse på ditt fagområde?</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2889486988"/>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451953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karakterisere utviklingen de siste årene, når det gjelder dine muligheter til å utveksle synspunkter og erfaringer med kolleger på samme nivå?</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3081393349"/>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829143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karakterisere utviklingen de siste årene, når det gjelder kravene til lojalitet fra den øverste administrative ledelse innen ditt fagområde?</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517854370"/>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3350811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karakterisere utviklingen de siste årene, </a:t>
            </a:r>
            <a:r>
              <a:rPr lang="nb-NO" sz="2400" dirty="0" smtClean="0"/>
              <a:t/>
            </a:r>
            <a:br>
              <a:rPr lang="nb-NO" sz="2400" dirty="0" smtClean="0"/>
            </a:br>
            <a:r>
              <a:rPr lang="nb-NO" sz="2400" dirty="0" smtClean="0"/>
              <a:t>når </a:t>
            </a:r>
            <a:r>
              <a:rPr lang="nb-NO" sz="2400" dirty="0"/>
              <a:t>det gjelder kravene til lojalitet fra den politiske ledelsen </a:t>
            </a:r>
            <a:r>
              <a:rPr lang="nb-NO" sz="2400" dirty="0" smtClean="0"/>
              <a:t/>
            </a:r>
            <a:br>
              <a:rPr lang="nb-NO" sz="2400" dirty="0" smtClean="0"/>
            </a:br>
            <a:r>
              <a:rPr lang="nb-NO" sz="2400" dirty="0" smtClean="0"/>
              <a:t>innen </a:t>
            </a:r>
            <a:r>
              <a:rPr lang="nb-NO" sz="2400" dirty="0"/>
              <a:t>ditt fagområde</a:t>
            </a:r>
            <a:r>
              <a:rPr lang="nb-NO" sz="2400" dirty="0" smtClean="0"/>
              <a:t>?</a:t>
            </a:r>
            <a:endParaRPr lang="nb-NO" sz="2400" dirty="0"/>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1145750683"/>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202359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Opplever du, eller har du opplevd, at kravet til lojalitet overfor arbeidsgiver har gjort at du har vegret deg for å delta i den offentlige debatten eller merker du ingen slik begrensning?</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1766079751"/>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2774421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274578" y="244158"/>
            <a:ext cx="8580544" cy="1339850"/>
          </a:xfrm>
        </p:spPr>
        <p:txBody>
          <a:bodyPr>
            <a:noAutofit/>
          </a:bodyPr>
          <a:lstStyle/>
          <a:p>
            <a:r>
              <a:rPr lang="nb-NO" sz="2400" dirty="0"/>
              <a:t>Hvordan vil du selv karakterisere den reelle ytringsfriheten på ditt </a:t>
            </a:r>
            <a:r>
              <a:rPr lang="nb-NO" sz="2400" dirty="0" smtClean="0"/>
              <a:t>fagområde - målt </a:t>
            </a:r>
            <a:r>
              <a:rPr lang="nb-NO" sz="2400" dirty="0"/>
              <a:t>opp mot kravet til lojalitet?</a:t>
            </a:r>
          </a:p>
        </p:txBody>
      </p:sp>
      <p:graphicFrame>
        <p:nvGraphicFramePr>
          <p:cNvPr id="4" name="Plassholder for innhold 3"/>
          <p:cNvGraphicFramePr>
            <a:graphicFrameLocks noGrp="1"/>
          </p:cNvGraphicFramePr>
          <p:nvPr>
            <p:ph idx="1"/>
            <p:extLst>
              <p:ext uri="{D42A27DB-BD31-4B8C-83A1-F6EECF244321}">
                <p14:modId xmlns:p14="http://schemas.microsoft.com/office/powerpoint/2010/main" xmlns="" val="97496115"/>
              </p:ext>
            </p:extLst>
          </p:nvPr>
        </p:nvGraphicFramePr>
        <p:xfrm>
          <a:off x="274578" y="1733133"/>
          <a:ext cx="8580544" cy="46285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313790979"/>
      </p:ext>
    </p:extLst>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_rels/themeOverr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Fact 2012">
  <a:themeElements>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10.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11.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12.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2.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3.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4.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5.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6.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7.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8.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ppt/theme/themeOverride9.xml><?xml version="1.0" encoding="utf-8"?>
<a:themeOverride xmlns:a="http://schemas.openxmlformats.org/drawingml/2006/main">
  <a:clrScheme name="Vinkler">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K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K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Override>
</file>

<file path=docProps/app.xml><?xml version="1.0" encoding="utf-8"?>
<Properties xmlns="http://schemas.openxmlformats.org/officeDocument/2006/extended-properties" xmlns:vt="http://schemas.openxmlformats.org/officeDocument/2006/docPropsVTypes">
  <Template>InFact 2012.potx</Template>
  <TotalTime>1559</TotalTime>
  <Words>1351</Words>
  <Application>Microsoft Office PowerPoint</Application>
  <PresentationFormat>Skjermfremvisning (4:3)</PresentationFormat>
  <Paragraphs>125</Paragraphs>
  <Slides>15</Slides>
  <Notes>14</Notes>
  <HiddenSlides>0</HiddenSlides>
  <MMClips>0</MMClips>
  <ScaleCrop>false</ScaleCrop>
  <HeadingPairs>
    <vt:vector size="4" baseType="variant">
      <vt:variant>
        <vt:lpstr>Tema</vt:lpstr>
      </vt:variant>
      <vt:variant>
        <vt:i4>1</vt:i4>
      </vt:variant>
      <vt:variant>
        <vt:lpstr>Lysbildetitler</vt:lpstr>
      </vt:variant>
      <vt:variant>
        <vt:i4>15</vt:i4>
      </vt:variant>
    </vt:vector>
  </HeadingPairs>
  <TitlesOfParts>
    <vt:vector size="16" baseType="lpstr">
      <vt:lpstr>InFact 2012</vt:lpstr>
      <vt:lpstr>Ytringsfrihet for offentlig ansatte i  Oslo og Akershus</vt:lpstr>
      <vt:lpstr>Undersøkelsen</vt:lpstr>
      <vt:lpstr>Hvordan vil du karakterisere utviklingen de siste årene når det gjelder dine muligheter til offentlig å engasjere deg i debatten om prioriteringer på ditt fagområde?</vt:lpstr>
      <vt:lpstr>Hvordan vil du karakterisere utviklingen de siste årene, når det gjelder dine muligheter til offentlig å komme med kritiske kommentarer til prioriteringer gjort av den øverste administrative og/eller politiske ledelse på ditt fagområde?</vt:lpstr>
      <vt:lpstr>Hvordan vil du karakterisere utviklingen de siste årene, når det gjelder dine muligheter til å utveksle synspunkter og erfaringer med kolleger på samme nivå?</vt:lpstr>
      <vt:lpstr>Hvordan vil du karakterisere utviklingen de siste årene, når det gjelder kravene til lojalitet fra den øverste administrative ledelse innen ditt fagområde?</vt:lpstr>
      <vt:lpstr>Hvordan vil du karakterisere utviklingen de siste årene,  når det gjelder kravene til lojalitet fra den politiske ledelsen  innen ditt fagområde?</vt:lpstr>
      <vt:lpstr>Opplever du, eller har du opplevd, at kravet til lojalitet overfor arbeidsgiver har gjort at du har vegret deg for å delta i den offentlige debatten eller merker du ingen slik begrensning?</vt:lpstr>
      <vt:lpstr>Hvordan vil du selv karakterisere den reelle ytringsfriheten på ditt fagområde - målt opp mot kravet til lojalitet?</vt:lpstr>
      <vt:lpstr>Sammenligning med 2004</vt:lpstr>
      <vt:lpstr>Hvordan vil du karakterisere utviklingen de siste årene når det gjelder dine muligheter til offentlig å engasjere deg i debatten om prioriteringer på ditt fagområde?</vt:lpstr>
      <vt:lpstr>Hvordan vil du karakterisere utviklingen de siste årene, når det gjelder dine muligheter til offentlig å komme med kritiske kommentarer til prioriteringer gjort av den øverste administrative og/eller politiske ledelse på ditt fagområde?</vt:lpstr>
      <vt:lpstr>Hvordan vil du karakterisere utviklingen de siste årene, når det gjelder dine muligheter til å utveksle synspunkter og erfaringer med kolleger på samme nivå?</vt:lpstr>
      <vt:lpstr>Hvordan vil du karakterisere utviklingen de siste årene, når det gjelder kravene til lojalitet fra den øverste administrative/politiske ledelse innen ditt fagområde?</vt:lpstr>
      <vt:lpstr>Opplever du, eller har du opplevd, at kravet til lojalitet overfor arbeidsgiver har gjort at du har vegret deg for å delta i den offentlige debatten eller merker du ingen slik begrensning?</vt:lpstr>
    </vt:vector>
  </TitlesOfParts>
  <Company>InFact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Debatt om mediedekningen etter 22. juli</dc:title>
  <dc:creator>Magnus Larsson</dc:creator>
  <cp:lastModifiedBy>arne</cp:lastModifiedBy>
  <cp:revision>76</cp:revision>
  <dcterms:created xsi:type="dcterms:W3CDTF">2012-09-11T11:43:26Z</dcterms:created>
  <dcterms:modified xsi:type="dcterms:W3CDTF">2014-01-30T11:26:16Z</dcterms:modified>
</cp:coreProperties>
</file>