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91" r:id="rId3"/>
    <p:sldId id="292" r:id="rId4"/>
    <p:sldId id="293" r:id="rId5"/>
    <p:sldId id="294" r:id="rId6"/>
    <p:sldId id="295" r:id="rId7"/>
    <p:sldId id="296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2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lve.jortveit\Downloads\Bok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87364112586554E-2"/>
          <c:y val="2.9668841509192582E-2"/>
          <c:w val="0.95042272593422894"/>
          <c:h val="0.80451288240700514"/>
        </c:manualLayout>
      </c:layout>
      <c:lineChart>
        <c:grouping val="standard"/>
        <c:varyColors val="0"/>
        <c:ser>
          <c:idx val="0"/>
          <c:order val="0"/>
          <c:tx>
            <c:strRef>
              <c:f>'[Bok9.xlsx]Ark1'!$A$2</c:f>
              <c:strCache>
                <c:ptCount val="1"/>
                <c:pt idx="0">
                  <c:v>Antall uttalelser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'[Bok9.xlsx]Ark1'!$B$1:$Q$1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'[Bok9.xlsx]Ark1'!$B$2:$Q$2</c:f>
              <c:numCache>
                <c:formatCode>General</c:formatCode>
                <c:ptCount val="16"/>
                <c:pt idx="0">
                  <c:v>132</c:v>
                </c:pt>
                <c:pt idx="1">
                  <c:v>134</c:v>
                </c:pt>
                <c:pt idx="2">
                  <c:v>123</c:v>
                </c:pt>
                <c:pt idx="3">
                  <c:v>113</c:v>
                </c:pt>
                <c:pt idx="4">
                  <c:v>155</c:v>
                </c:pt>
                <c:pt idx="5">
                  <c:v>146</c:v>
                </c:pt>
                <c:pt idx="6">
                  <c:v>134</c:v>
                </c:pt>
                <c:pt idx="7">
                  <c:v>165</c:v>
                </c:pt>
                <c:pt idx="8">
                  <c:v>130</c:v>
                </c:pt>
                <c:pt idx="9">
                  <c:v>129</c:v>
                </c:pt>
                <c:pt idx="10">
                  <c:v>145</c:v>
                </c:pt>
                <c:pt idx="11">
                  <c:v>151</c:v>
                </c:pt>
                <c:pt idx="12">
                  <c:v>148</c:v>
                </c:pt>
                <c:pt idx="13">
                  <c:v>142</c:v>
                </c:pt>
                <c:pt idx="14">
                  <c:v>131</c:v>
                </c:pt>
                <c:pt idx="15">
                  <c:v>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'[Bok9.xlsx]Ark1'!$A$3</c:f>
              <c:strCache>
                <c:ptCount val="1"/>
                <c:pt idx="0">
                  <c:v>Uttalelser: Brudd eller kritikk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'[Bok9.xlsx]Ark1'!$B$1:$Q$1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'[Bok9.xlsx]Ark1'!$B$3:$Q$3</c:f>
              <c:numCache>
                <c:formatCode>General</c:formatCode>
                <c:ptCount val="16"/>
                <c:pt idx="0">
                  <c:v>59</c:v>
                </c:pt>
                <c:pt idx="1">
                  <c:v>55</c:v>
                </c:pt>
                <c:pt idx="2">
                  <c:v>51</c:v>
                </c:pt>
                <c:pt idx="3">
                  <c:v>62</c:v>
                </c:pt>
                <c:pt idx="4">
                  <c:v>71</c:v>
                </c:pt>
                <c:pt idx="5">
                  <c:v>64</c:v>
                </c:pt>
                <c:pt idx="6">
                  <c:v>55</c:v>
                </c:pt>
                <c:pt idx="7">
                  <c:v>81</c:v>
                </c:pt>
                <c:pt idx="8">
                  <c:v>60</c:v>
                </c:pt>
                <c:pt idx="9">
                  <c:v>61</c:v>
                </c:pt>
                <c:pt idx="10">
                  <c:v>63</c:v>
                </c:pt>
                <c:pt idx="11">
                  <c:v>67</c:v>
                </c:pt>
                <c:pt idx="12">
                  <c:v>71</c:v>
                </c:pt>
                <c:pt idx="13">
                  <c:v>72</c:v>
                </c:pt>
                <c:pt idx="14">
                  <c:v>53</c:v>
                </c:pt>
                <c:pt idx="15">
                  <c:v>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'[Bok9.xlsx]Ark1'!$A$4</c:f>
              <c:strCache>
                <c:ptCount val="1"/>
                <c:pt idx="0">
                  <c:v>Uttalelser: Ikke brudd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'[Bok9.xlsx]Ark1'!$B$1:$Q$1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'[Bok9.xlsx]Ark1'!$B$4:$Q$4</c:f>
              <c:numCache>
                <c:formatCode>General</c:formatCode>
                <c:ptCount val="16"/>
                <c:pt idx="0">
                  <c:v>72</c:v>
                </c:pt>
                <c:pt idx="1">
                  <c:v>79</c:v>
                </c:pt>
                <c:pt idx="2">
                  <c:v>72</c:v>
                </c:pt>
                <c:pt idx="3">
                  <c:v>51</c:v>
                </c:pt>
                <c:pt idx="4">
                  <c:v>84</c:v>
                </c:pt>
                <c:pt idx="5">
                  <c:v>82</c:v>
                </c:pt>
                <c:pt idx="6">
                  <c:v>79</c:v>
                </c:pt>
                <c:pt idx="7">
                  <c:v>84</c:v>
                </c:pt>
                <c:pt idx="8">
                  <c:v>70</c:v>
                </c:pt>
                <c:pt idx="9">
                  <c:v>68</c:v>
                </c:pt>
                <c:pt idx="10">
                  <c:v>82</c:v>
                </c:pt>
                <c:pt idx="11">
                  <c:v>84</c:v>
                </c:pt>
                <c:pt idx="12">
                  <c:v>77</c:v>
                </c:pt>
                <c:pt idx="13">
                  <c:v>70</c:v>
                </c:pt>
                <c:pt idx="14">
                  <c:v>78</c:v>
                </c:pt>
                <c:pt idx="15">
                  <c:v>59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'[Bok9.xlsx]Ark1'!$A$5</c:f>
              <c:strCache>
                <c:ptCount val="1"/>
                <c:pt idx="0">
                  <c:v>Innkomne klager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'[Bok9.xlsx]Ark1'!$B$1:$Q$1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'[Bok9.xlsx]Ark1'!$B$5:$Q$5</c:f>
              <c:numCache>
                <c:formatCode>General</c:formatCode>
                <c:ptCount val="16"/>
                <c:pt idx="0">
                  <c:v>202</c:v>
                </c:pt>
                <c:pt idx="1">
                  <c:v>216</c:v>
                </c:pt>
                <c:pt idx="2">
                  <c:v>207</c:v>
                </c:pt>
                <c:pt idx="3">
                  <c:v>183</c:v>
                </c:pt>
                <c:pt idx="4">
                  <c:v>267</c:v>
                </c:pt>
                <c:pt idx="5">
                  <c:v>253</c:v>
                </c:pt>
                <c:pt idx="6">
                  <c:v>255</c:v>
                </c:pt>
                <c:pt idx="7">
                  <c:v>314</c:v>
                </c:pt>
                <c:pt idx="8">
                  <c:v>268</c:v>
                </c:pt>
                <c:pt idx="9">
                  <c:v>292</c:v>
                </c:pt>
                <c:pt idx="10">
                  <c:v>284</c:v>
                </c:pt>
                <c:pt idx="11">
                  <c:v>354</c:v>
                </c:pt>
                <c:pt idx="12">
                  <c:v>357</c:v>
                </c:pt>
                <c:pt idx="13">
                  <c:v>377</c:v>
                </c:pt>
                <c:pt idx="14">
                  <c:v>427</c:v>
                </c:pt>
                <c:pt idx="15">
                  <c:v>500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'[Bok9.xlsx]Ark1'!$A$6</c:f>
              <c:strCache>
                <c:ptCount val="1"/>
                <c:pt idx="0">
                  <c:v>Behandlede klager</c:v>
                </c:pt>
              </c:strCache>
            </c:strRef>
          </c:tx>
          <c:marker>
            <c:symbol val="none"/>
          </c:marker>
          <c:cat>
            <c:numRef>
              <c:f>'[Bok9.xlsx]Ark1'!$B$1:$Q$1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'[Bok9.xlsx]Ark1'!$B$6:$Q$6</c:f>
              <c:numCache>
                <c:formatCode>General</c:formatCode>
                <c:ptCount val="16"/>
                <c:pt idx="0">
                  <c:v>222</c:v>
                </c:pt>
                <c:pt idx="1">
                  <c:v>216</c:v>
                </c:pt>
                <c:pt idx="2">
                  <c:v>188</c:v>
                </c:pt>
                <c:pt idx="3">
                  <c:v>179</c:v>
                </c:pt>
                <c:pt idx="4">
                  <c:v>261</c:v>
                </c:pt>
                <c:pt idx="5">
                  <c:v>261</c:v>
                </c:pt>
                <c:pt idx="6">
                  <c:v>247</c:v>
                </c:pt>
                <c:pt idx="7">
                  <c:v>294</c:v>
                </c:pt>
                <c:pt idx="8">
                  <c:v>277</c:v>
                </c:pt>
                <c:pt idx="9">
                  <c:v>285</c:v>
                </c:pt>
                <c:pt idx="10">
                  <c:v>291</c:v>
                </c:pt>
                <c:pt idx="11">
                  <c:v>339</c:v>
                </c:pt>
                <c:pt idx="12">
                  <c:v>374</c:v>
                </c:pt>
                <c:pt idx="13">
                  <c:v>364</c:v>
                </c:pt>
                <c:pt idx="14">
                  <c:v>406</c:v>
                </c:pt>
                <c:pt idx="15">
                  <c:v>481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'[Bok9.xlsx]Ark1'!$A$7</c:f>
              <c:strCache>
                <c:ptCount val="1"/>
              </c:strCache>
            </c:strRef>
          </c:tx>
          <c:marker>
            <c:symbol val="none"/>
          </c:marker>
          <c:cat>
            <c:numRef>
              <c:f>'[Bok9.xlsx]Ark1'!$B$1:$Q$1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'[Bok9.xlsx]Ark1'!$B$7:$Q$7</c:f>
              <c:numCache>
                <c:formatCode>General</c:formatCode>
                <c:ptCount val="1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05280"/>
        <c:axId val="92930432"/>
      </c:lineChart>
      <c:catAx>
        <c:axId val="851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930432"/>
        <c:crosses val="autoZero"/>
        <c:auto val="1"/>
        <c:lblAlgn val="ctr"/>
        <c:lblOffset val="100"/>
        <c:noMultiLvlLbl val="0"/>
      </c:catAx>
      <c:valAx>
        <c:axId val="92930432"/>
        <c:scaling>
          <c:orientation val="minMax"/>
          <c:max val="500"/>
        </c:scaling>
        <c:delete val="0"/>
        <c:axPos val="l"/>
        <c:numFmt formatCode="General" sourceLinked="1"/>
        <c:majorTickMark val="out"/>
        <c:minorTickMark val="none"/>
        <c:tickLblPos val="nextTo"/>
        <c:crossAx val="8510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211381891002773E-2"/>
          <c:y val="0.90781369410132884"/>
          <c:w val="0.97665153133110605"/>
          <c:h val="9.2186305898671203E-2"/>
        </c:manualLayout>
      </c:layout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0.92812</cdr:x>
      <cdr:y>0.92056</cdr:y>
    </cdr:from>
    <cdr:to>
      <cdr:x>0.98581</cdr:x>
      <cdr:y>0.99222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10426322" y="4625141"/>
          <a:ext cx="648072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534D2-335E-44F9-B602-4E003D048BF2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085C5-5F08-46E3-8DF7-BA9864F005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93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D9F-48A4-4133-A80B-4F6C09D37030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0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" y="425450"/>
            <a:ext cx="6604000" cy="37163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86429" y="4306276"/>
            <a:ext cx="6621642" cy="5599725"/>
          </a:xfrm>
        </p:spPr>
        <p:txBody>
          <a:bodyPr/>
          <a:lstStyle/>
          <a:p>
            <a:pPr algn="just" defTabSz="913028">
              <a:lnSpc>
                <a:spcPct val="150000"/>
              </a:lnSpc>
              <a:defRPr/>
            </a:pPr>
            <a:endParaRPr lang="en-GB" b="0" i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2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pågår et</a:t>
            </a:r>
            <a:r>
              <a:rPr lang="nb-NO" baseline="0" dirty="0" smtClean="0"/>
              <a:t> arbeid både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47949-F12E-41A2-9F0D-F3D8DAFECB7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4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164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7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82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81001" y="1031843"/>
            <a:ext cx="11425767" cy="49069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28220" y="6438901"/>
            <a:ext cx="6735565" cy="200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8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5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22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29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89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274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50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42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4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8036-A98F-479B-9F95-A540C3C06C3B}" type="datetimeFigureOut">
              <a:rPr lang="nb-NO" smtClean="0"/>
              <a:t>06.01.2016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CBBCA-288E-4D20-8825-6F1E440F62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8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04" y="601579"/>
            <a:ext cx="8101263" cy="5522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d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01588" y="2194781"/>
            <a:ext cx="3109028" cy="2072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1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8632" y="267589"/>
            <a:ext cx="10515600" cy="1325563"/>
          </a:xfrm>
        </p:spPr>
        <p:txBody>
          <a:bodyPr/>
          <a:lstStyle/>
          <a:p>
            <a:r>
              <a:rPr lang="nb-NO" dirty="0" smtClean="0"/>
              <a:t>Fra </a:t>
            </a:r>
            <a:r>
              <a:rPr lang="nb-NO" dirty="0" err="1" smtClean="0"/>
              <a:t>NR-loggen</a:t>
            </a:r>
            <a:r>
              <a:rPr lang="nb-NO" dirty="0" smtClean="0"/>
              <a:t>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79018" y="140339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nb-NO" sz="2000" dirty="0"/>
              <a:t>Spm om identifisering i drapssak</a:t>
            </a:r>
          </a:p>
          <a:p>
            <a:r>
              <a:rPr lang="nb-NO" sz="2000" dirty="0"/>
              <a:t>Råd vedr håndtering av spørsmål om sletting på nett</a:t>
            </a:r>
          </a:p>
          <a:p>
            <a:r>
              <a:rPr lang="nb-NO" sz="2000" dirty="0"/>
              <a:t>Råd vedr håndtering av leserbrev</a:t>
            </a:r>
          </a:p>
          <a:p>
            <a:r>
              <a:rPr lang="nb-NO" sz="2000" dirty="0"/>
              <a:t>Råd vedr journalist og mulig dobbeltrolle</a:t>
            </a:r>
          </a:p>
          <a:p>
            <a:r>
              <a:rPr lang="nb-NO" sz="2000" dirty="0"/>
              <a:t>Spm om håndtering av sak om samtidig imøtegåelse</a:t>
            </a:r>
          </a:p>
          <a:p>
            <a:r>
              <a:rPr lang="nb-NO" sz="2000" dirty="0"/>
              <a:t>Råd vedr klage til PFU</a:t>
            </a:r>
          </a:p>
          <a:p>
            <a:r>
              <a:rPr lang="nb-NO" sz="2000" dirty="0"/>
              <a:t>Spm rundt merking av annonse</a:t>
            </a:r>
          </a:p>
          <a:p>
            <a:r>
              <a:rPr lang="nb-NO" sz="2000" dirty="0"/>
              <a:t>Råd vedr anonymisering i overgrepssak</a:t>
            </a:r>
          </a:p>
          <a:p>
            <a:r>
              <a:rPr lang="nb-NO" sz="2000" dirty="0"/>
              <a:t>Spm om bruk av retusjert bilde</a:t>
            </a:r>
          </a:p>
          <a:p>
            <a:r>
              <a:rPr lang="nb-NO" sz="2000" dirty="0"/>
              <a:t>Spm om habilitet i forbindelse med dekning av arrangement</a:t>
            </a:r>
          </a:p>
          <a:p>
            <a:r>
              <a:rPr lang="nb-NO" sz="2000" dirty="0"/>
              <a:t>Spm om avindeksering/fjerning av artikkel som er felt i PFU</a:t>
            </a:r>
          </a:p>
          <a:p>
            <a:r>
              <a:rPr lang="nb-NO" sz="2000" dirty="0"/>
              <a:t>Spm om innholdsmarkedsføring</a:t>
            </a:r>
          </a:p>
          <a:p>
            <a:r>
              <a:rPr lang="nb-NO" sz="2000" dirty="0"/>
              <a:t>Råd vedr etisk dilemma omkring intervjuobjekt som ville trekke seg</a:t>
            </a:r>
          </a:p>
          <a:p>
            <a:r>
              <a:rPr lang="nb-NO" sz="2000" dirty="0"/>
              <a:t>Spm om bruk av dronebilder</a:t>
            </a:r>
          </a:p>
          <a:p>
            <a:r>
              <a:rPr lang="nb-NO" sz="2000" dirty="0"/>
              <a:t>Spm om rett til samtidig imøtegåelse i anonymisert sak</a:t>
            </a:r>
          </a:p>
          <a:p>
            <a:r>
              <a:rPr lang="nb-NO" sz="2000" dirty="0"/>
              <a:t>Råd vedr omtale av selvmord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4" name="Plassholder for innhold 3" descr="Norsk Redaktørforening-logo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6277" y="5923177"/>
            <a:ext cx="2540968" cy="61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18000"/>
            <a:ext cx="6875719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1524000" y="404664"/>
            <a:ext cx="9144000" cy="141277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nb-NO" sz="9000" b="1" dirty="0">
                <a:latin typeface="+mj-lt"/>
                <a:ea typeface="+mj-ea"/>
                <a:cs typeface="+mj-cs"/>
              </a:rPr>
              <a:t>SLIK SKILLER DU</a:t>
            </a:r>
            <a:endParaRPr lang="nb-NO" sz="9000" b="1" dirty="0">
              <a:latin typeface="Lucida Console" pitchFamily="49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nb-NO" sz="4400" dirty="0">
              <a:latin typeface="Lucida Console" pitchFamily="49" charset="0"/>
              <a:ea typeface="+mj-ea"/>
              <a:cs typeface="+mj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087888" y="2636912"/>
            <a:ext cx="2232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nb-NO" sz="10000" dirty="0">
                <a:cs typeface="Courier New" pitchFamily="49" charset="0"/>
              </a:rPr>
              <a:t>OG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4077073"/>
            <a:ext cx="7492711" cy="141371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1524000" y="476672"/>
            <a:ext cx="889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nb-NO" sz="8400" b="1" dirty="0">
                <a:latin typeface="Stencil" pitchFamily="82" charset="0"/>
                <a:cs typeface="Courier New" pitchFamily="49" charset="0"/>
              </a:rPr>
              <a:t>   </a:t>
            </a:r>
          </a:p>
          <a:p>
            <a:pPr lvl="0" algn="r">
              <a:spcBef>
                <a:spcPct val="0"/>
              </a:spcBef>
              <a:defRPr/>
            </a:pPr>
            <a:r>
              <a:rPr lang="nb-NO" sz="8400" b="1" dirty="0">
                <a:latin typeface="Stencil" pitchFamily="82" charset="0"/>
                <a:cs typeface="Courier New" pitchFamily="49" charset="0"/>
              </a:rPr>
              <a:t>JOURNALISTIKK</a:t>
            </a:r>
          </a:p>
        </p:txBody>
      </p:sp>
      <p:pic>
        <p:nvPicPr>
          <p:cNvPr id="7" name="Bilde 6" descr="Norsk Redaktørforening-logo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22294" y="6006808"/>
            <a:ext cx="2188091" cy="5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11224" y="0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nb-NO" sz="7200" dirty="0"/>
              <a:t>Hva nå?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6211" y="1275580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Flere skvadroner?</a:t>
            </a:r>
          </a:p>
          <a:p>
            <a:r>
              <a:rPr lang="nb-NO" dirty="0" smtClean="0"/>
              <a:t>Flere veiledere – redigering av nettdebatt</a:t>
            </a:r>
          </a:p>
          <a:p>
            <a:r>
              <a:rPr lang="nb-NO" dirty="0" smtClean="0"/>
              <a:t>Sitatstreken</a:t>
            </a:r>
          </a:p>
          <a:p>
            <a:r>
              <a:rPr lang="nb-NO" dirty="0" smtClean="0"/>
              <a:t>Debatt om sponsing</a:t>
            </a:r>
          </a:p>
          <a:p>
            <a:r>
              <a:rPr lang="nb-NO" dirty="0" smtClean="0"/>
              <a:t>Årlig etisk rapport</a:t>
            </a:r>
          </a:p>
          <a:p>
            <a:r>
              <a:rPr lang="nb-NO" dirty="0" smtClean="0"/>
              <a:t>Kræsjkurs for desken </a:t>
            </a:r>
          </a:p>
          <a:p>
            <a:r>
              <a:rPr lang="nb-NO" dirty="0" smtClean="0"/>
              <a:t>Etikkøvelser på NRs stormøter og regionale journalistkonferanser</a:t>
            </a:r>
          </a:p>
          <a:p>
            <a:r>
              <a:rPr lang="nb-NO" dirty="0" smtClean="0"/>
              <a:t>Rådgiving/deling – interne etikkregler</a:t>
            </a:r>
          </a:p>
          <a:p>
            <a:r>
              <a:rPr lang="nb-NO" dirty="0" smtClean="0"/>
              <a:t>Døgnåpen </a:t>
            </a:r>
            <a:r>
              <a:rPr lang="nb-NO" b="1" dirty="0" smtClean="0">
                <a:solidFill>
                  <a:srgbClr val="FF0000"/>
                </a:solidFill>
              </a:rPr>
              <a:t>hotline</a:t>
            </a:r>
            <a:r>
              <a:rPr lang="nb-NO" dirty="0" smtClean="0"/>
              <a:t> hos </a:t>
            </a:r>
            <a:r>
              <a:rPr lang="nb-NO" dirty="0" smtClean="0"/>
              <a:t>NR-sekretariatet</a:t>
            </a:r>
          </a:p>
          <a:p>
            <a:r>
              <a:rPr lang="nb-NO" dirty="0" smtClean="0"/>
              <a:t>HOLD ETIKKDEBATTEN LEVENDE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pic>
        <p:nvPicPr>
          <p:cNvPr id="5" name="Picture 2" descr="http://alevi.com/de/wp-content/uploads/2011/12/Fotolia_29692862_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5888" y="4439440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6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Satsing på nisjene i 2016</a:t>
            </a:r>
            <a:endParaRPr lang="nb-NO" dirty="0"/>
          </a:p>
        </p:txBody>
      </p:sp>
      <p:pic>
        <p:nvPicPr>
          <p:cNvPr id="9" name="Bilde 8" descr="Skjermbilde 2016-01-05 kl. 11.21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798" y="231341"/>
            <a:ext cx="7187073" cy="1899084"/>
          </a:xfrm>
          <a:prstGeom prst="rect">
            <a:avLst/>
          </a:prstGeom>
        </p:spPr>
      </p:pic>
      <p:pic>
        <p:nvPicPr>
          <p:cNvPr id="6" name="Bilde 5" descr="Skjermbilde 2016-01-05 kl. 12.50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851276"/>
            <a:ext cx="9144001" cy="2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014668" cy="1143000"/>
          </a:xfrm>
        </p:spPr>
        <p:txBody>
          <a:bodyPr/>
          <a:lstStyle/>
          <a:p>
            <a:r>
              <a:rPr lang="nb-NO" dirty="0" smtClean="0"/>
              <a:t>Unikt mangfold, som...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1" y="1600201"/>
            <a:ext cx="7191375" cy="4525963"/>
          </a:xfrm>
        </p:spPr>
        <p:txBody>
          <a:bodyPr/>
          <a:lstStyle/>
          <a:p>
            <a:r>
              <a:rPr lang="nb-NO" dirty="0" smtClean="0"/>
              <a:t>Landbruk og fiske 		15 medier </a:t>
            </a:r>
          </a:p>
          <a:p>
            <a:r>
              <a:rPr lang="nb-NO" dirty="0" smtClean="0"/>
              <a:t>Forskning 			 	 5 medier</a:t>
            </a:r>
          </a:p>
          <a:p>
            <a:r>
              <a:rPr lang="nb-NO" dirty="0" smtClean="0"/>
              <a:t>Utdanning 				12 medier</a:t>
            </a:r>
          </a:p>
          <a:p>
            <a:r>
              <a:rPr lang="nb-NO" dirty="0" smtClean="0"/>
              <a:t>Helse 				36 medier</a:t>
            </a:r>
          </a:p>
          <a:p>
            <a:r>
              <a:rPr lang="nb-NO" dirty="0" smtClean="0"/>
              <a:t>Transport/</a:t>
            </a:r>
            <a:r>
              <a:rPr lang="nb-NO" dirty="0" err="1" smtClean="0"/>
              <a:t>samf</a:t>
            </a:r>
            <a:r>
              <a:rPr lang="nb-NO" dirty="0" smtClean="0"/>
              <a:t>.	 		10 medier</a:t>
            </a:r>
          </a:p>
          <a:p>
            <a:r>
              <a:rPr lang="nb-NO" dirty="0" smtClean="0"/>
              <a:t>Arbeidsliv 			</a:t>
            </a:r>
            <a:r>
              <a:rPr lang="nb-NO" dirty="0"/>
              <a:t>	</a:t>
            </a:r>
            <a:r>
              <a:rPr lang="nb-NO" dirty="0" smtClean="0"/>
              <a:t>25 medier</a:t>
            </a:r>
          </a:p>
          <a:p>
            <a:r>
              <a:rPr lang="nb-NO" dirty="0" smtClean="0"/>
              <a:t>Miljø/energi 			  7 medier</a:t>
            </a:r>
            <a:endParaRPr lang="nb-NO" dirty="0"/>
          </a:p>
        </p:txBody>
      </p:sp>
      <p:pic>
        <p:nvPicPr>
          <p:cNvPr id="7" name="Bilde 6" descr="Skjermbilde 2016-01-05 kl. 12.43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450" y="-1"/>
            <a:ext cx="1479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</a:t>
            </a:r>
            <a:r>
              <a:rPr lang="nb-NO" dirty="0" smtClean="0"/>
              <a:t>agsorden med kunnskap og dybde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38600" cy="382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 smtClean="0"/>
              <a:t>Mål: </a:t>
            </a:r>
          </a:p>
          <a:p>
            <a:pPr marL="0" indent="0">
              <a:buNone/>
            </a:pPr>
            <a:r>
              <a:rPr lang="nb-NO" i="1" dirty="0" smtClean="0"/>
              <a:t>Løfte frem journalistikken for publikum, øvrige medier og beslutningstakere, gjennom: </a:t>
            </a:r>
            <a:endParaRPr lang="nb-NO" i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4038600" cy="382391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nb-NO" dirty="0"/>
              <a:t>Felles nettportal</a:t>
            </a:r>
          </a:p>
          <a:p>
            <a:pPr>
              <a:buFont typeface="Wingdings" charset="2"/>
              <a:buChar char="Ø"/>
            </a:pPr>
            <a:r>
              <a:rPr lang="nb-NO" dirty="0"/>
              <a:t>All journalistikk – fra </a:t>
            </a:r>
            <a:r>
              <a:rPr lang="nb-NO" dirty="0" smtClean="0"/>
              <a:t>både trykte </a:t>
            </a:r>
            <a:r>
              <a:rPr lang="nb-NO" dirty="0"/>
              <a:t>og digitale </a:t>
            </a:r>
            <a:r>
              <a:rPr lang="nb-NO" dirty="0" smtClean="0"/>
              <a:t>utgaver</a:t>
            </a:r>
          </a:p>
          <a:p>
            <a:pPr>
              <a:buFont typeface="Wingdings" charset="2"/>
              <a:buChar char="Ø"/>
            </a:pPr>
            <a:r>
              <a:rPr lang="nb-NO" dirty="0" smtClean="0"/>
              <a:t>Nyheter, temasider, nyhetsbrev</a:t>
            </a:r>
          </a:p>
          <a:p>
            <a:pPr>
              <a:buFont typeface="Wingdings" charset="2"/>
              <a:buChar char="Ø"/>
            </a:pPr>
            <a:r>
              <a:rPr lang="nb-NO" dirty="0" smtClean="0"/>
              <a:t>Lansering før sommeren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pSp>
        <p:nvGrpSpPr>
          <p:cNvPr id="12" name="Gruppe 11"/>
          <p:cNvGrpSpPr/>
          <p:nvPr/>
        </p:nvGrpSpPr>
        <p:grpSpPr>
          <a:xfrm>
            <a:off x="1524000" y="5734092"/>
            <a:ext cx="9144000" cy="1233011"/>
            <a:chOff x="0" y="5734091"/>
            <a:chExt cx="9144000" cy="1233011"/>
          </a:xfrm>
        </p:grpSpPr>
        <p:pic>
          <p:nvPicPr>
            <p:cNvPr id="11" name="Bilde 10" descr="Skjermbilde 2016-01-05 kl. 12.50.22.png"/>
            <p:cNvPicPr>
              <a:picLocks noChangeAspect="1"/>
            </p:cNvPicPr>
            <p:nvPr/>
          </p:nvPicPr>
          <p:blipFill>
            <a:blip r:embed="rId2"/>
            <a:srcRect l="2475" r="6957"/>
            <a:stretch>
              <a:fillRect/>
            </a:stretch>
          </p:blipFill>
          <p:spPr>
            <a:xfrm>
              <a:off x="4365213" y="5734091"/>
              <a:ext cx="4778787" cy="1233011"/>
            </a:xfrm>
            <a:prstGeom prst="rect">
              <a:avLst/>
            </a:prstGeom>
          </p:spPr>
        </p:pic>
        <p:pic>
          <p:nvPicPr>
            <p:cNvPr id="10" name="Bilde 9" descr="Skjermbilde 2016-01-05 kl. 11.21.09.png"/>
            <p:cNvPicPr>
              <a:picLocks noChangeAspect="1"/>
            </p:cNvPicPr>
            <p:nvPr/>
          </p:nvPicPr>
          <p:blipFill>
            <a:blip r:embed="rId3"/>
            <a:srcRect r="2905"/>
            <a:stretch>
              <a:fillRect/>
            </a:stretch>
          </p:blipFill>
          <p:spPr>
            <a:xfrm>
              <a:off x="0" y="5779150"/>
              <a:ext cx="4365213" cy="1187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2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norwegianlocations.com/wordpress/wp-content/gallery/fjords/2180739003_d809aa2b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09" y="-40018"/>
            <a:ext cx="9197357" cy="689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>
          <a:xfrm>
            <a:off x="9690875" y="6705600"/>
            <a:ext cx="509587" cy="152400"/>
          </a:xfrm>
        </p:spPr>
        <p:txBody>
          <a:bodyPr/>
          <a:lstStyle/>
          <a:p>
            <a:fld id="{9784CBA3-D598-4B1F-BAA3-EE14B5154290}" type="slidenum">
              <a:rPr lang="nb-NO" smtClean="0">
                <a:ea typeface="Verdana" pitchFamily="34" charset="0"/>
                <a:cs typeface="Verdana" pitchFamily="34" charset="0"/>
              </a:rPr>
              <a:pPr/>
              <a:t>17</a:t>
            </a:fld>
            <a:endParaRPr lang="nb-NO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" name="Gruppe 19"/>
          <p:cNvGrpSpPr/>
          <p:nvPr/>
        </p:nvGrpSpPr>
        <p:grpSpPr>
          <a:xfrm>
            <a:off x="2343540" y="1340769"/>
            <a:ext cx="8024724" cy="2229285"/>
            <a:chOff x="27451" y="1700808"/>
            <a:chExt cx="8024723" cy="2229285"/>
          </a:xfrm>
        </p:grpSpPr>
        <p:sp>
          <p:nvSpPr>
            <p:cNvPr id="13" name="Rektangel 12"/>
            <p:cNvSpPr/>
            <p:nvPr/>
          </p:nvSpPr>
          <p:spPr>
            <a:xfrm>
              <a:off x="5020575" y="1816948"/>
              <a:ext cx="303159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6600" dirty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Access</a:t>
              </a:r>
              <a:endParaRPr lang="nb-NO" sz="4400" dirty="0">
                <a:solidFill>
                  <a:prstClr val="black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Plassholder for innhold 3"/>
            <p:cNvSpPr txBox="1">
              <a:spLocks/>
            </p:cNvSpPr>
            <p:nvPr/>
          </p:nvSpPr>
          <p:spPr>
            <a:xfrm>
              <a:off x="27451" y="1700808"/>
              <a:ext cx="4760573" cy="222928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b-NO" sz="32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Internet 95</a:t>
              </a:r>
              <a:r>
                <a:rPr lang="nb-NO" sz="3200" baseline="150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>
                <a:spcBef>
                  <a:spcPts val="0"/>
                </a:spcBef>
              </a:pPr>
              <a:r>
                <a:rPr lang="nb-NO" sz="32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Broadband  79</a:t>
              </a:r>
              <a:r>
                <a:rPr lang="nb-NO" sz="3200" baseline="150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>
                <a:spcBef>
                  <a:spcPts val="0"/>
                </a:spcBef>
              </a:pPr>
              <a:r>
                <a:rPr lang="nb-NO" sz="32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Smart phone  </a:t>
              </a:r>
              <a:r>
                <a:rPr lang="nb-NO" sz="3200" i="1" dirty="0">
                  <a:solidFill>
                    <a:srgbClr val="FFC000"/>
                  </a:solidFill>
                  <a:ea typeface="Verdana" pitchFamily="34" charset="0"/>
                  <a:cs typeface="Verdana" pitchFamily="34" charset="0"/>
                </a:rPr>
                <a:t>87</a:t>
              </a:r>
              <a:r>
                <a:rPr lang="nb-NO" sz="3200" i="1" baseline="15000" dirty="0">
                  <a:solidFill>
                    <a:srgbClr val="FFC000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>
                <a:spcBef>
                  <a:spcPts val="0"/>
                </a:spcBef>
              </a:pPr>
              <a:r>
                <a:rPr lang="nb-NO" sz="32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Tablets </a:t>
              </a:r>
              <a:r>
                <a:rPr lang="nb-NO" sz="3200" i="1" dirty="0">
                  <a:solidFill>
                    <a:srgbClr val="FFC000"/>
                  </a:solidFill>
                  <a:ea typeface="Verdana" pitchFamily="34" charset="0"/>
                  <a:cs typeface="Verdana" pitchFamily="34" charset="0"/>
                </a:rPr>
                <a:t>65</a:t>
              </a:r>
              <a:r>
                <a:rPr lang="nb-NO" sz="3200" i="1" baseline="15000" dirty="0">
                  <a:solidFill>
                    <a:srgbClr val="FFC000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2403275" y="4221088"/>
            <a:ext cx="8373246" cy="2676930"/>
            <a:chOff x="1346819" y="4221088"/>
            <a:chExt cx="7972516" cy="2676930"/>
          </a:xfrm>
        </p:grpSpPr>
        <p:sp>
          <p:nvSpPr>
            <p:cNvPr id="9" name="Plassholder for innhold 3"/>
            <p:cNvSpPr txBox="1">
              <a:spLocks/>
            </p:cNvSpPr>
            <p:nvPr/>
          </p:nvSpPr>
          <p:spPr>
            <a:xfrm>
              <a:off x="4823520" y="4221088"/>
              <a:ext cx="4495815" cy="267693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8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endParaRPr lang="en-GB" sz="28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r>
                <a:rPr lang="en-GB" sz="28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Internet  87</a:t>
              </a:r>
              <a:r>
                <a:rPr lang="en-GB" sz="2800" baseline="150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r>
                <a:rPr lang="en-GB" sz="28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Facebook  68</a:t>
              </a:r>
              <a:r>
                <a:rPr lang="en-GB" sz="2800" baseline="150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>
                <a:spcBef>
                  <a:spcPct val="0"/>
                </a:spcBef>
              </a:pPr>
              <a:r>
                <a:rPr lang="en-GB" sz="28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Mobile content  </a:t>
              </a:r>
              <a:r>
                <a:rPr lang="en-GB" sz="28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56</a:t>
              </a:r>
              <a:r>
                <a:rPr lang="en-GB" sz="2800" baseline="15000" dirty="0">
                  <a:solidFill>
                    <a:prstClr val="white"/>
                  </a:solidFill>
                  <a:ea typeface="Verdana" pitchFamily="34" charset="0"/>
                  <a:cs typeface="Verdana" pitchFamily="34" charset="0"/>
                </a:rPr>
                <a:t>%</a:t>
              </a:r>
            </a:p>
            <a:p>
              <a:pPr>
                <a:spcBef>
                  <a:spcPct val="0"/>
                </a:spcBef>
              </a:pPr>
              <a:endParaRPr lang="en-GB" sz="28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pPr>
                <a:spcBef>
                  <a:spcPct val="0"/>
                </a:spcBef>
              </a:pPr>
              <a:endParaRPr lang="en-GB" sz="2800" baseline="15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endParaRPr>
            </a:p>
            <a:p>
              <a:endParaRPr lang="en-GB" sz="2800" dirty="0">
                <a:solidFill>
                  <a:prstClr val="black">
                    <a:lumMod val="85000"/>
                    <a:lumOff val="15000"/>
                  </a:prstClr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Rektangel 15"/>
            <p:cNvSpPr/>
            <p:nvPr/>
          </p:nvSpPr>
          <p:spPr>
            <a:xfrm>
              <a:off x="1346819" y="4509120"/>
              <a:ext cx="2413363" cy="212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Daily</a:t>
              </a:r>
              <a:r>
                <a:rPr lang="en-US" sz="6600" dirty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en-US" sz="6600" dirty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6600" dirty="0">
                  <a:solidFill>
                    <a:prstClr val="white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reach</a:t>
              </a:r>
              <a:endParaRPr lang="en-US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tel 1"/>
          <p:cNvSpPr txBox="1">
            <a:spLocks/>
          </p:cNvSpPr>
          <p:nvPr/>
        </p:nvSpPr>
        <p:spPr>
          <a:xfrm>
            <a:off x="1809751" y="92906"/>
            <a:ext cx="8298180" cy="556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en-US" sz="2800" dirty="0">
              <a:solidFill>
                <a:srgbClr val="C50017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40" y="4909514"/>
            <a:ext cx="1641802" cy="16418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098293"/>
            <a:ext cx="9144000" cy="2387600"/>
          </a:xfrm>
        </p:spPr>
        <p:txBody>
          <a:bodyPr>
            <a:normAutofit/>
          </a:bodyPr>
          <a:lstStyle/>
          <a:p>
            <a:r>
              <a:rPr lang="nb-NO" sz="7200" b="1" dirty="0" smtClean="0"/>
              <a:t>Offentlighetsåret 2015 </a:t>
            </a:r>
            <a:endParaRPr lang="nb-NO" sz="72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Leder i Pressens offentlighetsutvalg Siri Gedde-Dahl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3266"/>
            <a:ext cx="7305368" cy="16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Generelle utfordringer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Flere i redaksjonene bør kunne - og bruke -  offentlighetsloven.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Pressede redaksjoner gjør redaksjonene både avhengig av og prisgitt et stadig sterkere infoapparat i forvaltningen.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Politikere er mer positive til åpenhet når de er i opposisjon. 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Informasjon i kontroversielle saker holdes ofte tilbake, jf. 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rapporten </a:t>
            </a:r>
          </a:p>
          <a:p>
            <a:endParaRPr lang="nb-NO" dirty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313" y="4905668"/>
            <a:ext cx="1615423" cy="16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20340"/>
          </a:xfrm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sz="8000" b="1" dirty="0" smtClean="0">
                <a:latin typeface="+mn-lt"/>
              </a:rPr>
              <a:t>PFU-statistikken</a:t>
            </a:r>
            <a:br>
              <a:rPr lang="nb-NO" sz="8000" b="1" dirty="0" smtClean="0">
                <a:latin typeface="+mn-lt"/>
              </a:rPr>
            </a:br>
            <a:r>
              <a:rPr lang="nb-NO" sz="8000" b="1" dirty="0" smtClean="0">
                <a:latin typeface="+mn-lt"/>
              </a:rPr>
              <a:t>2015</a:t>
            </a:r>
            <a:br>
              <a:rPr lang="nb-NO" sz="8000" b="1" dirty="0" smtClean="0">
                <a:latin typeface="+mn-lt"/>
              </a:rPr>
            </a:br>
            <a:r>
              <a:rPr lang="nb-NO" sz="8000" b="1" dirty="0">
                <a:latin typeface="+mn-lt"/>
              </a:rPr>
              <a:t>	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09377"/>
            <a:ext cx="1367524" cy="464184"/>
          </a:xfrm>
          <a:prstGeom prst="rect">
            <a:avLst/>
          </a:prstGeom>
        </p:spPr>
      </p:pic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" y="6309377"/>
            <a:ext cx="1400810" cy="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Pressens offentlighetsutvalg </a:t>
            </a:r>
            <a:endParaRPr lang="nb-NO" b="1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Rapport med </a:t>
            </a:r>
            <a:r>
              <a:rPr lang="nb-NO" dirty="0"/>
              <a:t>13 eksempler på kritikkverdig hemmelighold.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/>
              <a:t>14 </a:t>
            </a:r>
            <a:r>
              <a:rPr lang="nb-NO" dirty="0" smtClean="0"/>
              <a:t>uttalelser – grunnlag for debatt og avklaring.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r>
              <a:rPr lang="nb-NO" dirty="0" smtClean="0"/>
              <a:t>Oppfatter at uttalelsene </a:t>
            </a:r>
            <a:r>
              <a:rPr lang="nb-NO" dirty="0"/>
              <a:t>er et nyttig redskap for å starte debatter og skape blest om </a:t>
            </a:r>
            <a:r>
              <a:rPr lang="nb-NO" dirty="0" smtClean="0"/>
              <a:t>saker og temaer.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Sekretariatet mottar i snitt ca. 35 saker i mnd. med spørsmål om åpenhet og tilgang til informasjon. 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35" y="5046090"/>
            <a:ext cx="1482530" cy="14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Noen viktige innsynssaker fra 2015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Legevaktvideoen </a:t>
            </a:r>
            <a:r>
              <a:rPr lang="nb-NO" dirty="0" smtClean="0"/>
              <a:t>– NRK vant i Høyesterett med NP og NR som partshjelpere. Fastslår at </a:t>
            </a:r>
            <a:r>
              <a:rPr lang="nb-NO" dirty="0"/>
              <a:t>media har rett på innsyn i straffesaksdokumenter i medhold av EMK art. </a:t>
            </a:r>
            <a:r>
              <a:rPr lang="nb-NO" dirty="0" smtClean="0"/>
              <a:t>10, særlig i saker </a:t>
            </a:r>
            <a:r>
              <a:rPr lang="nb-NO" dirty="0"/>
              <a:t>som er endelig avgjort av påtalemyndigheten uten at saken har vært behandlet av domstolene</a:t>
            </a:r>
            <a:r>
              <a:rPr lang="nb-NO" dirty="0" smtClean="0"/>
              <a:t>.</a:t>
            </a:r>
            <a:br>
              <a:rPr lang="nb-NO" dirty="0" smtClean="0"/>
            </a:br>
            <a:endParaRPr lang="nb-NO" dirty="0" smtClean="0"/>
          </a:p>
          <a:p>
            <a:r>
              <a:rPr lang="nb-NO" b="1" dirty="0" smtClean="0"/>
              <a:t>Aksjonærregistersaken</a:t>
            </a:r>
            <a:r>
              <a:rPr lang="nb-NO" dirty="0" smtClean="0"/>
              <a:t>: Jobbet frem av medlem av Pressens offentlighetsutvalg og journalist i Kommunal Rapport, Vegard Venli.  </a:t>
            </a:r>
            <a:br>
              <a:rPr lang="nb-NO" dirty="0" smtClean="0"/>
            </a:br>
            <a:r>
              <a:rPr lang="nb-NO" dirty="0" smtClean="0"/>
              <a:t>Tilgang til registeret har avdekket problematiske bindinger både blant byråkrater og folkevalgte. </a:t>
            </a:r>
            <a:endParaRPr lang="nb-NO" dirty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181" y="5380229"/>
            <a:ext cx="1477771" cy="14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/>
              <a:t>Noen viktige innsynssaker fra 2015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Mindre åpenhet i parlamentariske kommuner. </a:t>
            </a:r>
            <a:r>
              <a:rPr lang="nb-NO" dirty="0" smtClean="0"/>
              <a:t>Lovendring som gir </a:t>
            </a:r>
            <a:r>
              <a:rPr lang="nb-NO" dirty="0"/>
              <a:t>dårligere tilgang til </a:t>
            </a:r>
            <a:r>
              <a:rPr lang="nb-NO" dirty="0" smtClean="0"/>
              <a:t>saksfremlegg og sakslister til forberedende byråd. 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r>
              <a:rPr lang="nb-NO" b="1" dirty="0" smtClean="0"/>
              <a:t>Moxnes-saken: </a:t>
            </a:r>
            <a:endParaRPr lang="nb-NO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83" y="3567573"/>
            <a:ext cx="9426442" cy="1525536"/>
          </a:xfrm>
          <a:prstGeom prst="rect">
            <a:avLst/>
          </a:prstGeom>
        </p:spPr>
      </p:pic>
      <p:pic>
        <p:nvPicPr>
          <p:cNvPr id="5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14" y="5241119"/>
            <a:ext cx="1477771" cy="14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Viktige saker i 2016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Evalueringen av </a:t>
            </a:r>
            <a:r>
              <a:rPr lang="nb-NO" dirty="0" err="1" smtClean="0"/>
              <a:t>offentleglova</a:t>
            </a:r>
            <a:r>
              <a:rPr lang="nb-NO" dirty="0" smtClean="0"/>
              <a:t>.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Kongehuset</a:t>
            </a:r>
            <a:r>
              <a:rPr lang="nb-NO" dirty="0"/>
              <a:t> </a:t>
            </a:r>
            <a:r>
              <a:rPr lang="nb-NO" dirty="0" smtClean="0"/>
              <a:t>– uttalelse i kjølevannet av kronprinsparets ferie på  luksusyachten. 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Videreutvikling og utvidelse av Offentlig Elektronisk Postjournal.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Nye regler om åpenhet og tilgang til informasjon fra domstol og</a:t>
            </a:r>
            <a:br>
              <a:rPr lang="nb-NO" dirty="0" smtClean="0"/>
            </a:br>
            <a:r>
              <a:rPr lang="nb-NO" dirty="0" smtClean="0"/>
              <a:t>politi.</a:t>
            </a:r>
          </a:p>
          <a:p>
            <a:pPr marL="0" indent="0">
              <a:buNone/>
            </a:pPr>
            <a:r>
              <a:rPr lang="nb-NO" dirty="0" smtClean="0"/>
              <a:t>  </a:t>
            </a:r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84" y="5033898"/>
            <a:ext cx="1522803" cy="152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Viktige saker i 2016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Informasjon fra politiet og nødetatene </a:t>
            </a:r>
            <a:r>
              <a:rPr lang="nb-NO" dirty="0" smtClean="0"/>
              <a:t>til mediene ved akutte hendelser er ikke god nok. </a:t>
            </a:r>
            <a:br>
              <a:rPr lang="nb-NO" dirty="0" smtClean="0"/>
            </a:br>
            <a:endParaRPr lang="nb-NO" dirty="0" smtClean="0"/>
          </a:p>
          <a:p>
            <a:r>
              <a:rPr lang="nb-NO" b="1" dirty="0" smtClean="0"/>
              <a:t>Kampen om aksjonærregisteret er ikke over. </a:t>
            </a:r>
            <a:br>
              <a:rPr lang="nb-NO" b="1" dirty="0" smtClean="0"/>
            </a:br>
            <a:r>
              <a:rPr lang="nb-NO" dirty="0" smtClean="0"/>
              <a:t>I 2014 ba Stortinget regjeringen om å sette i gang arbeid med å bedre tilgangen </a:t>
            </a:r>
            <a:r>
              <a:rPr lang="nb-NO" dirty="0"/>
              <a:t>til </a:t>
            </a:r>
            <a:r>
              <a:rPr lang="nb-NO" dirty="0" smtClean="0"/>
              <a:t>opplysninger </a:t>
            </a:r>
            <a:r>
              <a:rPr lang="nb-NO" dirty="0"/>
              <a:t>fra </a:t>
            </a:r>
            <a:r>
              <a:rPr lang="nb-NO" dirty="0" smtClean="0"/>
              <a:t>aksjonærregisteret. Rett før jul lanserte regjeringen fem alternative løsninger til nytt register, flere av disse vil gi samme eller mindre åpenhet enn det vi  har i dag.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r>
              <a:rPr lang="nb-NO" dirty="0"/>
              <a:t>Varslervernet. </a:t>
            </a:r>
          </a:p>
          <a:p>
            <a:endParaRPr lang="nb-NO" dirty="0"/>
          </a:p>
        </p:txBody>
      </p:sp>
      <p:pic>
        <p:nvPicPr>
          <p:cNvPr id="4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29" y="5024065"/>
            <a:ext cx="1494312" cy="14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58033"/>
            <a:ext cx="10515600" cy="1325563"/>
          </a:xfrm>
        </p:spPr>
        <p:txBody>
          <a:bodyPr/>
          <a:lstStyle/>
          <a:p>
            <a:r>
              <a:rPr lang="nb-NO" dirty="0"/>
              <a:t>Korte </a:t>
            </a:r>
            <a:r>
              <a:rPr lang="nb-NO" dirty="0" smtClean="0"/>
              <a:t>fakta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61175"/>
            <a:ext cx="10515600" cy="4351338"/>
          </a:xfrm>
        </p:spPr>
        <p:txBody>
          <a:bodyPr>
            <a:noAutofit/>
          </a:bodyPr>
          <a:lstStyle/>
          <a:p>
            <a:r>
              <a:rPr lang="nb-NO" sz="1400" dirty="0" smtClean="0"/>
              <a:t>Pressens </a:t>
            </a:r>
            <a:r>
              <a:rPr lang="nb-NO" sz="1400" dirty="0"/>
              <a:t>Faglige Utvalg mottok 500 klager </a:t>
            </a:r>
            <a:r>
              <a:rPr lang="nb-NO" sz="1400" dirty="0" smtClean="0"/>
              <a:t>(427 </a:t>
            </a:r>
            <a:r>
              <a:rPr lang="nb-NO" sz="1400" dirty="0"/>
              <a:t>i 2014), en økning på 17 prosentpoeng. </a:t>
            </a:r>
            <a:endParaRPr lang="nb-NO" sz="1400" dirty="0" smtClean="0"/>
          </a:p>
          <a:p>
            <a:pPr marL="0" indent="0">
              <a:buNone/>
            </a:pPr>
            <a:endParaRPr lang="nb-NO" sz="1400" dirty="0"/>
          </a:p>
          <a:p>
            <a:pPr lvl="0"/>
            <a:r>
              <a:rPr lang="nb-NO" sz="1400" dirty="0"/>
              <a:t>Pressens Faglige Utvalg behandlet </a:t>
            </a:r>
            <a:r>
              <a:rPr lang="nb-NO" sz="1400" dirty="0" smtClean="0"/>
              <a:t>406/487* </a:t>
            </a:r>
            <a:r>
              <a:rPr lang="nb-NO" sz="1400" dirty="0"/>
              <a:t>klager (406 i 2014</a:t>
            </a:r>
            <a:r>
              <a:rPr lang="nb-NO" sz="1400" dirty="0" smtClean="0"/>
              <a:t>)</a:t>
            </a:r>
          </a:p>
          <a:p>
            <a:endParaRPr lang="nb-NO" sz="1400" dirty="0" smtClean="0"/>
          </a:p>
          <a:p>
            <a:r>
              <a:rPr lang="nb-NO" sz="1400" dirty="0" smtClean="0"/>
              <a:t>81</a:t>
            </a:r>
            <a:r>
              <a:rPr lang="nb-NO" sz="1400" dirty="0"/>
              <a:t>* x-klager (avvist på grunn av manglende samtykke, foreldelse, ligger utenfor </a:t>
            </a:r>
            <a:r>
              <a:rPr lang="nb-NO" sz="1400" dirty="0" err="1"/>
              <a:t>PFUs</a:t>
            </a:r>
            <a:r>
              <a:rPr lang="nb-NO" sz="1400" dirty="0"/>
              <a:t> område etc.)</a:t>
            </a:r>
          </a:p>
          <a:p>
            <a:pPr marL="0" lvl="0" indent="0">
              <a:buNone/>
            </a:pPr>
            <a:endParaRPr lang="nb-NO" sz="1400" dirty="0" smtClean="0"/>
          </a:p>
          <a:p>
            <a:pPr lvl="0"/>
            <a:r>
              <a:rPr lang="nb-NO" sz="1400" dirty="0" smtClean="0"/>
              <a:t>203</a:t>
            </a:r>
            <a:r>
              <a:rPr lang="nb-NO" sz="1400" dirty="0"/>
              <a:t> </a:t>
            </a:r>
            <a:r>
              <a:rPr lang="nb-NO" sz="1400" dirty="0" smtClean="0"/>
              <a:t>klager ble </a:t>
            </a:r>
            <a:r>
              <a:rPr lang="nb-NO" sz="1400" dirty="0"/>
              <a:t>forenklet (194 i 2014) </a:t>
            </a:r>
            <a:endParaRPr lang="nb-NO" sz="1400" dirty="0" smtClean="0"/>
          </a:p>
          <a:p>
            <a:pPr lvl="0"/>
            <a:endParaRPr lang="nb-NO" sz="1400" dirty="0" smtClean="0"/>
          </a:p>
          <a:p>
            <a:pPr lvl="0"/>
            <a:r>
              <a:rPr lang="nb-NO" sz="1400" dirty="0" smtClean="0"/>
              <a:t>40 klager </a:t>
            </a:r>
            <a:r>
              <a:rPr lang="nb-NO" sz="1400" dirty="0"/>
              <a:t>løst i </a:t>
            </a:r>
            <a:r>
              <a:rPr lang="nb-NO" sz="1400" dirty="0" smtClean="0"/>
              <a:t>minnelighet og 15 klager trukket </a:t>
            </a:r>
            <a:r>
              <a:rPr lang="nb-NO" sz="1400" dirty="0"/>
              <a:t>(</a:t>
            </a:r>
            <a:r>
              <a:rPr lang="nb-NO" sz="1400" dirty="0" smtClean="0"/>
              <a:t>20 &amp; 7 </a:t>
            </a:r>
            <a:r>
              <a:rPr lang="nb-NO" sz="1400" dirty="0"/>
              <a:t>i 2014</a:t>
            </a:r>
            <a:r>
              <a:rPr lang="nb-NO" sz="1400" dirty="0" smtClean="0"/>
              <a:t>)</a:t>
            </a:r>
          </a:p>
          <a:p>
            <a:pPr marL="0" lvl="0" indent="0">
              <a:buNone/>
            </a:pPr>
            <a:endParaRPr lang="nb-NO" sz="1400" dirty="0"/>
          </a:p>
          <a:p>
            <a:pPr lvl="0"/>
            <a:r>
              <a:rPr lang="nb-NO" sz="1400" dirty="0"/>
              <a:t>Utvalget avga 142 uttalelser (131 i 2014)</a:t>
            </a:r>
          </a:p>
          <a:p>
            <a:pPr marL="0" lvl="0" indent="0">
              <a:buNone/>
            </a:pPr>
            <a:endParaRPr lang="nb-NO" sz="1400" dirty="0"/>
          </a:p>
          <a:p>
            <a:pPr lvl="0"/>
            <a:r>
              <a:rPr lang="nb-NO" sz="1400" dirty="0"/>
              <a:t>83 klagere fikk medhold (53 i 2014)</a:t>
            </a:r>
          </a:p>
          <a:p>
            <a:pPr lvl="0"/>
            <a:endParaRPr lang="nb-NO" sz="1400" dirty="0"/>
          </a:p>
          <a:p>
            <a:pPr lvl="0"/>
            <a:r>
              <a:rPr lang="nb-NO" sz="1400" dirty="0"/>
              <a:t>Mediene gikk fri (etter full behandling) 59 ganger (78 i 2014)</a:t>
            </a:r>
          </a:p>
          <a:p>
            <a:pPr marL="0" lv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 smtClean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73" y="6128145"/>
            <a:ext cx="1367524" cy="464184"/>
          </a:xfrm>
          <a:prstGeom prst="rect">
            <a:avLst/>
          </a:prstGeom>
        </p:spPr>
      </p:pic>
      <p:pic>
        <p:nvPicPr>
          <p:cNvPr id="6" name="Bil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9" y="6128144"/>
            <a:ext cx="1400810" cy="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0241" y="-17159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 smtClean="0"/>
              <a:t>Tendens 2000-2015: stabilt, men økning i antall klager</a:t>
            </a:r>
            <a:endParaRPr lang="nb-NO" sz="36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38" y="6360236"/>
            <a:ext cx="1367524" cy="464184"/>
          </a:xfrm>
          <a:prstGeom prst="rect">
            <a:avLst/>
          </a:prstGeom>
        </p:spPr>
      </p:pic>
      <p:pic>
        <p:nvPicPr>
          <p:cNvPr id="7" name="Bil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" y="6360235"/>
            <a:ext cx="1400810" cy="464185"/>
          </a:xfrm>
          <a:prstGeom prst="rect">
            <a:avLst/>
          </a:prstGeom>
        </p:spPr>
      </p:pic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395536" y="1141046"/>
          <a:ext cx="11233756" cy="502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98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68005" y="107942"/>
            <a:ext cx="4024071" cy="1004287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800" dirty="0" smtClean="0"/>
              <a:t>Hva har PFU felt </a:t>
            </a:r>
            <a:br>
              <a:rPr lang="nb-NO" sz="2800" dirty="0" smtClean="0"/>
            </a:br>
            <a:r>
              <a:rPr lang="nb-NO" sz="2800" dirty="0" smtClean="0"/>
              <a:t>mediene på </a:t>
            </a:r>
            <a:br>
              <a:rPr lang="nb-NO" sz="2800" dirty="0" smtClean="0"/>
            </a:br>
            <a:r>
              <a:rPr lang="nb-NO" sz="2800" dirty="0" smtClean="0"/>
              <a:t>i året som gikk?</a:t>
            </a:r>
            <a:endParaRPr lang="nb-NO" sz="2800" dirty="0"/>
          </a:p>
        </p:txBody>
      </p:sp>
      <p:sp>
        <p:nvSpPr>
          <p:cNvPr id="11" name="Rektangel 10"/>
          <p:cNvSpPr/>
          <p:nvPr/>
        </p:nvSpPr>
        <p:spPr>
          <a:xfrm>
            <a:off x="9457038" y="10561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8402197" y="3127330"/>
            <a:ext cx="33263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b="1" dirty="0" smtClean="0"/>
              <a:t>10 </a:t>
            </a:r>
            <a:r>
              <a:rPr lang="nb-NO" sz="1400" b="1" dirty="0"/>
              <a:t>fellelser på titler som går for langt </a:t>
            </a:r>
            <a:endParaRPr lang="nb-NO" sz="1400" b="1" dirty="0" smtClean="0"/>
          </a:p>
          <a:p>
            <a:pPr lvl="0"/>
            <a:r>
              <a:rPr lang="nb-NO" sz="1100" dirty="0" smtClean="0"/>
              <a:t>       (3 </a:t>
            </a:r>
            <a:r>
              <a:rPr lang="nb-NO" sz="1100" dirty="0"/>
              <a:t>i 2014</a:t>
            </a:r>
            <a:r>
              <a:rPr lang="nb-NO" sz="1100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endParaRPr lang="nb-NO" sz="14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8402197" y="4037532"/>
            <a:ext cx="392774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b="1" dirty="0" smtClean="0"/>
              <a:t>10 </a:t>
            </a:r>
            <a:r>
              <a:rPr lang="nb-NO" sz="1400" b="1" dirty="0"/>
              <a:t>fellelser av </a:t>
            </a:r>
            <a:r>
              <a:rPr lang="nb-NO" sz="1400" b="1" dirty="0" smtClean="0"/>
              <a:t>tekstreklame/skjult reklame </a:t>
            </a:r>
          </a:p>
          <a:p>
            <a:pPr lvl="0"/>
            <a:r>
              <a:rPr lang="nb-NO" sz="1100" dirty="0"/>
              <a:t> </a:t>
            </a:r>
            <a:r>
              <a:rPr lang="nb-NO" sz="1100" dirty="0" smtClean="0"/>
              <a:t>         (</a:t>
            </a:r>
            <a:r>
              <a:rPr lang="nb-NO" sz="1100" dirty="0"/>
              <a:t>4 i 2014</a:t>
            </a:r>
            <a:r>
              <a:rPr lang="nb-NO" sz="1100" dirty="0" smtClean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1400" dirty="0"/>
          </a:p>
          <a:p>
            <a:endParaRPr lang="nb-NO" sz="14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8402197" y="1677351"/>
            <a:ext cx="372626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b="1" dirty="0" smtClean="0"/>
              <a:t>23 </a:t>
            </a:r>
            <a:r>
              <a:rPr lang="nb-NO" sz="1400" b="1" dirty="0"/>
              <a:t>fellelser på punkt 4.14 </a:t>
            </a:r>
            <a:endParaRPr lang="nb-NO" sz="1400" b="1" dirty="0" smtClean="0"/>
          </a:p>
          <a:p>
            <a:pPr lvl="0"/>
            <a:r>
              <a:rPr lang="nb-NO" sz="1400" b="1" dirty="0" smtClean="0"/>
              <a:t>       </a:t>
            </a:r>
            <a:r>
              <a:rPr lang="nb-NO" sz="1100" dirty="0" smtClean="0"/>
              <a:t>(17 i 2014)</a:t>
            </a:r>
          </a:p>
          <a:p>
            <a:pPr lvl="0"/>
            <a:endParaRPr lang="nb-NO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b="1" dirty="0" smtClean="0"/>
              <a:t>17 på kildebruk og kontroll av opplysninger </a:t>
            </a:r>
            <a:r>
              <a:rPr lang="nb-NO" sz="1100" dirty="0" smtClean="0"/>
              <a:t>(6 i 2014)</a:t>
            </a:r>
            <a:endParaRPr lang="nb-NO" sz="1100" dirty="0"/>
          </a:p>
          <a:p>
            <a:endParaRPr lang="nb-NO" sz="1400" dirty="0"/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2"/>
          <a:srcRect l="2206" t="5094" r="2136" b="1655"/>
          <a:stretch/>
        </p:blipFill>
        <p:spPr>
          <a:xfrm>
            <a:off x="0" y="286627"/>
            <a:ext cx="8338656" cy="636704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38" y="6360236"/>
            <a:ext cx="1367524" cy="464184"/>
          </a:xfrm>
          <a:prstGeom prst="rect">
            <a:avLst/>
          </a:prstGeom>
        </p:spPr>
      </p:pic>
      <p:pic>
        <p:nvPicPr>
          <p:cNvPr id="18" name="Bild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56" y="6312156"/>
            <a:ext cx="1400810" cy="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Hvilke medier ble felt flest ganger?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NRK felt ti </a:t>
            </a:r>
            <a:r>
              <a:rPr lang="nb-NO" dirty="0" smtClean="0"/>
              <a:t>ganger (6 brudd og 4 kritikk)</a:t>
            </a:r>
          </a:p>
          <a:p>
            <a:pPr marL="0" lvl="0" indent="0">
              <a:buNone/>
            </a:pPr>
            <a:endParaRPr lang="nb-NO" dirty="0" smtClean="0"/>
          </a:p>
          <a:p>
            <a:pPr lvl="0"/>
            <a:r>
              <a:rPr lang="nb-NO" dirty="0" smtClean="0"/>
              <a:t>Varden </a:t>
            </a:r>
            <a:r>
              <a:rPr lang="nb-NO" dirty="0"/>
              <a:t>fem ganger </a:t>
            </a:r>
            <a:r>
              <a:rPr lang="nb-NO" dirty="0" smtClean="0"/>
              <a:t>(3 brudd og 2 kritikk)</a:t>
            </a:r>
          </a:p>
          <a:p>
            <a:pPr marL="0" lvl="0" indent="0">
              <a:buNone/>
            </a:pPr>
            <a:endParaRPr lang="nb-NO" dirty="0" smtClean="0"/>
          </a:p>
          <a:p>
            <a:pPr lvl="0"/>
            <a:r>
              <a:rPr lang="nb-NO" dirty="0" smtClean="0"/>
              <a:t>TV </a:t>
            </a:r>
            <a:r>
              <a:rPr lang="nb-NO" dirty="0"/>
              <a:t>2 </a:t>
            </a:r>
            <a:r>
              <a:rPr lang="nb-NO" dirty="0" smtClean="0"/>
              <a:t>fire (3 brudd og 1 kritikk)</a:t>
            </a:r>
            <a:endParaRPr 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38" y="6360236"/>
            <a:ext cx="1367524" cy="464184"/>
          </a:xfrm>
          <a:prstGeom prst="rect">
            <a:avLst/>
          </a:prstGeom>
        </p:spPr>
      </p:pic>
      <p:pic>
        <p:nvPicPr>
          <p:cNvPr id="5" name="Bild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" y="6360235"/>
            <a:ext cx="1400810" cy="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68" y="343289"/>
            <a:ext cx="9638270" cy="587486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38" y="6360236"/>
            <a:ext cx="1367524" cy="464184"/>
          </a:xfrm>
          <a:prstGeom prst="rect">
            <a:avLst/>
          </a:prstGeom>
        </p:spPr>
      </p:pic>
      <p:pic>
        <p:nvPicPr>
          <p:cNvPr id="10" name="Bild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7" y="6360235"/>
            <a:ext cx="1400810" cy="4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 descr="de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04800" y="-769871"/>
            <a:ext cx="13296800" cy="7662081"/>
          </a:xfr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0272798" y="627424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b-NO" sz="2800" b="1" dirty="0">
                <a:latin typeface="+mj-lt"/>
                <a:ea typeface="+mj-ea"/>
                <a:cs typeface="+mj-cs"/>
              </a:rPr>
              <a:t>Foto: TV 2</a:t>
            </a:r>
          </a:p>
        </p:txBody>
      </p:sp>
    </p:spTree>
    <p:extLst>
      <p:ext uri="{BB962C8B-B14F-4D97-AF65-F5344CB8AC3E}">
        <p14:creationId xmlns:p14="http://schemas.microsoft.com/office/powerpoint/2010/main" val="30345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47528" y="404664"/>
            <a:ext cx="7848872" cy="1143000"/>
          </a:xfrm>
        </p:spPr>
        <p:txBody>
          <a:bodyPr>
            <a:normAutofit/>
          </a:bodyPr>
          <a:lstStyle/>
          <a:p>
            <a:pPr algn="r"/>
            <a:r>
              <a:rPr lang="nb-NO" sz="4000" dirty="0"/>
              <a:t>rådgiving etikk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56784" y="1291884"/>
            <a:ext cx="8229600" cy="2332856"/>
          </a:xfrm>
        </p:spPr>
        <p:txBody>
          <a:bodyPr/>
          <a:lstStyle/>
          <a:p>
            <a:r>
              <a:rPr lang="nb-NO" dirty="0" smtClean="0"/>
              <a:t> 1774 henvendelser i 2015</a:t>
            </a:r>
          </a:p>
          <a:p>
            <a:r>
              <a:rPr lang="nb-NO" dirty="0" smtClean="0"/>
              <a:t>Hver 6. henvendelse – etisk spørsmål</a:t>
            </a:r>
          </a:p>
          <a:p>
            <a:r>
              <a:rPr lang="nb-NO" dirty="0" smtClean="0"/>
              <a:t>NR på rådgivertoppen </a:t>
            </a:r>
          </a:p>
          <a:p>
            <a:endParaRPr lang="nb-NO" dirty="0"/>
          </a:p>
        </p:txBody>
      </p:sp>
      <p:pic>
        <p:nvPicPr>
          <p:cNvPr id="4" name="Bilde 3" descr="2des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2464"/>
            <a:ext cx="12192000" cy="3835537"/>
          </a:xfrm>
          <a:prstGeom prst="rect">
            <a:avLst/>
          </a:prstGeom>
        </p:spPr>
      </p:pic>
      <p:pic>
        <p:nvPicPr>
          <p:cNvPr id="5" name="Bilde 4" descr="Norsk Redaktørforening-logo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4788024" cy="1157011"/>
          </a:xfrm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10712976" y="2494784"/>
            <a:ext cx="12961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nb-NO" sz="2000" dirty="0">
                <a:latin typeface="+mj-lt"/>
                <a:ea typeface="+mj-ea"/>
                <a:cs typeface="+mj-cs"/>
              </a:rPr>
              <a:t>Foto: TV 2</a:t>
            </a:r>
          </a:p>
        </p:txBody>
      </p:sp>
    </p:spTree>
    <p:extLst>
      <p:ext uri="{BB962C8B-B14F-4D97-AF65-F5344CB8AC3E}">
        <p14:creationId xmlns:p14="http://schemas.microsoft.com/office/powerpoint/2010/main" val="2746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610</Words>
  <Application>Microsoft Office PowerPoint</Application>
  <PresentationFormat>Egendefinert</PresentationFormat>
  <Paragraphs>146</Paragraphs>
  <Slides>25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Office-tema</vt:lpstr>
      <vt:lpstr>PowerPoint-presentasjon</vt:lpstr>
      <vt:lpstr>  PFU-statistikken 2015   </vt:lpstr>
      <vt:lpstr>Korte fakta 2015</vt:lpstr>
      <vt:lpstr>Tendens 2000-2015: stabilt, men økning i antall klager</vt:lpstr>
      <vt:lpstr>Hva har PFU felt  mediene på  i året som gikk?</vt:lpstr>
      <vt:lpstr>Hvilke medier ble felt flest ganger?</vt:lpstr>
      <vt:lpstr>PowerPoint-presentasjon</vt:lpstr>
      <vt:lpstr>PowerPoint-presentasjon</vt:lpstr>
      <vt:lpstr>rådgiving etikk</vt:lpstr>
      <vt:lpstr>Fra NR-loggen 2015</vt:lpstr>
      <vt:lpstr>PowerPoint-presentasjon</vt:lpstr>
      <vt:lpstr>PowerPoint-presentasjon</vt:lpstr>
      <vt:lpstr>Hva nå?</vt:lpstr>
      <vt:lpstr>Satsing på nisjene i 2016</vt:lpstr>
      <vt:lpstr>Unikt mangfold, som...</vt:lpstr>
      <vt:lpstr>Dagsorden med kunnskap og dybde</vt:lpstr>
      <vt:lpstr>PowerPoint-presentasjon</vt:lpstr>
      <vt:lpstr>Offentlighetsåret 2015 </vt:lpstr>
      <vt:lpstr>Generelle utfordringer </vt:lpstr>
      <vt:lpstr>Pressens offentlighetsutvalg </vt:lpstr>
      <vt:lpstr>Noen viktige innsynssaker fra 2015</vt:lpstr>
      <vt:lpstr>Noen viktige innsynssaker fra 2015</vt:lpstr>
      <vt:lpstr>Viktige saker i 2016</vt:lpstr>
      <vt:lpstr>Viktige saker i 2016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PFU-statistikken</dc:title>
  <dc:creator>Ingrid Nergården Nortveit</dc:creator>
  <cp:lastModifiedBy>Stig Finslo</cp:lastModifiedBy>
  <cp:revision>44</cp:revision>
  <cp:lastPrinted>2016-01-04T13:40:34Z</cp:lastPrinted>
  <dcterms:created xsi:type="dcterms:W3CDTF">2016-01-04T12:41:32Z</dcterms:created>
  <dcterms:modified xsi:type="dcterms:W3CDTF">2016-01-06T09:05:52Z</dcterms:modified>
</cp:coreProperties>
</file>