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m4v" ContentType="video/unknown"/>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08" r:id="rId2"/>
    <p:sldId id="338" r:id="rId3"/>
    <p:sldId id="322" r:id="rId4"/>
    <p:sldId id="325" r:id="rId5"/>
    <p:sldId id="312" r:id="rId6"/>
    <p:sldId id="335" r:id="rId7"/>
    <p:sldId id="326" r:id="rId8"/>
    <p:sldId id="328" r:id="rId9"/>
    <p:sldId id="333" r:id="rId10"/>
    <p:sldId id="344" r:id="rId11"/>
    <p:sldId id="334" r:id="rId12"/>
    <p:sldId id="336" r:id="rId13"/>
    <p:sldId id="339" r:id="rId14"/>
    <p:sldId id="354" r:id="rId15"/>
    <p:sldId id="342" r:id="rId16"/>
    <p:sldId id="341" r:id="rId17"/>
    <p:sldId id="350" r:id="rId18"/>
    <p:sldId id="351" r:id="rId19"/>
    <p:sldId id="353" r:id="rId20"/>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7A25B"/>
    <a:srgbClr val="F9B67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09" autoAdjust="0"/>
    <p:restoredTop sz="61706" autoAdjust="0"/>
  </p:normalViewPr>
  <p:slideViewPr>
    <p:cSldViewPr>
      <p:cViewPr>
        <p:scale>
          <a:sx n="100" d="100"/>
          <a:sy n="100" d="100"/>
        </p:scale>
        <p:origin x="-48" y="720"/>
      </p:cViewPr>
      <p:guideLst>
        <p:guide orient="horz" pos="4319"/>
        <p:guide pos="5759"/>
      </p:guideLst>
    </p:cSldViewPr>
  </p:slideViewPr>
  <p:notesTextViewPr>
    <p:cViewPr>
      <p:scale>
        <a:sx n="100" d="100"/>
        <a:sy n="100" d="100"/>
      </p:scale>
      <p:origin x="0" y="0"/>
    </p:cViewPr>
  </p:notesTextViewPr>
  <p:notesViewPr>
    <p:cSldViewPr>
      <p:cViewPr varScale="1">
        <p:scale>
          <a:sx n="55" d="100"/>
          <a:sy n="55" d="100"/>
        </p:scale>
        <p:origin x="-2838"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14B81C-8743-4F47-AD92-173680E507D4}" type="datetimeFigureOut">
              <a:rPr lang="nb-NO" smtClean="0"/>
              <a:pPr/>
              <a:t>25.05.2014</a:t>
            </a:fld>
            <a:endParaRPr lang="nb-NO" dirty="0"/>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dirty="0"/>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30EF10-E9A5-4AF1-AD25-3881CC6BA7D1}" type="slidenum">
              <a:rPr lang="nb-NO" smtClean="0"/>
              <a:pPr/>
              <a:t>‹#›</a:t>
            </a:fld>
            <a:endParaRPr lang="nb-NO" dirty="0"/>
          </a:p>
        </p:txBody>
      </p:sp>
    </p:spTree>
    <p:extLst>
      <p:ext uri="{BB962C8B-B14F-4D97-AF65-F5344CB8AC3E}">
        <p14:creationId xmlns:p14="http://schemas.microsoft.com/office/powerpoint/2010/main" xmlns="" val="4069516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nb-NO" dirty="0" smtClean="0"/>
              <a:t>1</a:t>
            </a:r>
            <a:r>
              <a:rPr lang="nb-NO" baseline="0" dirty="0" smtClean="0"/>
              <a:t> min</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a:bodyPr>
          <a:lstStyle/>
          <a:p>
            <a:pPr rtl="0"/>
            <a:r>
              <a:rPr lang="nb-NO" sz="1200" b="0" i="0" u="none" strike="noStrike" kern="1200" dirty="0" smtClean="0">
                <a:solidFill>
                  <a:schemeClr val="tx1"/>
                </a:solidFill>
                <a:effectLst/>
                <a:latin typeface="+mn-lt"/>
                <a:ea typeface="+mn-ea"/>
                <a:cs typeface="+mn-cs"/>
              </a:rPr>
              <a:t>Ingrid: Mens</a:t>
            </a:r>
            <a:r>
              <a:rPr lang="nb-NO" sz="1200" b="0" i="0" u="none" strike="noStrike" kern="1200" baseline="0" dirty="0" smtClean="0">
                <a:solidFill>
                  <a:schemeClr val="tx1"/>
                </a:solidFill>
                <a:effectLst/>
                <a:latin typeface="+mn-lt"/>
                <a:ea typeface="+mn-ea"/>
                <a:cs typeface="+mn-cs"/>
              </a:rPr>
              <a:t> vi slet med å få tak i Jannes papirer, fikk Ronny ut sin mappe f</a:t>
            </a:r>
            <a:r>
              <a:rPr lang="nb-NO" sz="1200" b="0" i="0" u="none" strike="noStrike" kern="1200" dirty="0" smtClean="0">
                <a:solidFill>
                  <a:schemeClr val="tx1"/>
                </a:solidFill>
                <a:effectLst/>
                <a:latin typeface="+mn-lt"/>
                <a:ea typeface="+mn-ea"/>
                <a:cs typeface="+mn-cs"/>
              </a:rPr>
              <a:t>ra </a:t>
            </a:r>
            <a:r>
              <a:rPr lang="nb-NO" sz="1200" b="0" i="0" u="none" strike="noStrike" kern="1200" dirty="0" err="1" smtClean="0">
                <a:solidFill>
                  <a:schemeClr val="tx1"/>
                </a:solidFill>
                <a:effectLst/>
                <a:latin typeface="+mn-lt"/>
                <a:ea typeface="+mn-ea"/>
                <a:cs typeface="+mn-cs"/>
              </a:rPr>
              <a:t>Byarkivet</a:t>
            </a:r>
            <a:r>
              <a:rPr lang="nb-NO" sz="1200" b="0" i="0" u="none" strike="noStrike" kern="1200" dirty="0" smtClean="0">
                <a:solidFill>
                  <a:schemeClr val="tx1"/>
                </a:solidFill>
                <a:effectLst/>
                <a:latin typeface="+mn-lt"/>
                <a:ea typeface="+mn-ea"/>
                <a:cs typeface="+mn-cs"/>
              </a:rPr>
              <a:t>. Her lå bunker av referater fra barnevernsmøter, og bekymringsmeldinger fra skole og helsevesen.</a:t>
            </a:r>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Det var sterke beskrivelser av en liten gutt som levde under massiv omsorgssvikt, som ikke hadde klær eller mat og som slet sosialt. Da Ronny var 15 år ble det på et barnevernsmøte konkludert med at det var grunnlag for å ta han ut av hjemmet. Likevel valgte barnevernet å la ham bli boende, først og fremst fordi “mor i stor grad virker avhengig av Ronny og hans hjelp”. Dette var et resultat</a:t>
            </a:r>
            <a:r>
              <a:rPr lang="nb-NO" sz="1200" b="0" i="0" u="none" strike="noStrike" kern="1200" baseline="0" dirty="0" smtClean="0">
                <a:solidFill>
                  <a:schemeClr val="tx1"/>
                </a:solidFill>
                <a:effectLst/>
                <a:latin typeface="+mn-lt"/>
                <a:ea typeface="+mn-ea"/>
                <a:cs typeface="+mn-cs"/>
              </a:rPr>
              <a:t> av d</a:t>
            </a:r>
            <a:r>
              <a:rPr lang="nb-NO" sz="1200" b="0" i="0" u="none" strike="noStrike" kern="1200" dirty="0" smtClean="0">
                <a:solidFill>
                  <a:schemeClr val="tx1"/>
                </a:solidFill>
                <a:effectLst/>
                <a:latin typeface="+mn-lt"/>
                <a:ea typeface="+mn-ea"/>
                <a:cs typeface="+mn-cs"/>
              </a:rPr>
              <a:t>et biologiske prinsipp,</a:t>
            </a:r>
            <a:r>
              <a:rPr lang="nb-NO" sz="1200" b="0" i="0" u="none" strike="noStrike" kern="1200" baseline="0" dirty="0" smtClean="0">
                <a:solidFill>
                  <a:schemeClr val="tx1"/>
                </a:solidFill>
                <a:effectLst/>
                <a:latin typeface="+mn-lt"/>
                <a:ea typeface="+mn-ea"/>
                <a:cs typeface="+mn-cs"/>
              </a:rPr>
              <a:t> som </a:t>
            </a:r>
            <a:r>
              <a:rPr lang="nb-NO" sz="1200" b="0" i="0" u="none" strike="noStrike" kern="1200" dirty="0" smtClean="0">
                <a:solidFill>
                  <a:schemeClr val="tx1"/>
                </a:solidFill>
                <a:effectLst/>
                <a:latin typeface="+mn-lt"/>
                <a:ea typeface="+mn-ea"/>
                <a:cs typeface="+mn-cs"/>
              </a:rPr>
              <a:t>sto sterkt på denne tiden, og danner grunnlag for</a:t>
            </a:r>
            <a:r>
              <a:rPr lang="nb-NO" sz="1200" b="0" i="0" u="none" strike="noStrike" kern="1200" baseline="0" dirty="0" smtClean="0">
                <a:solidFill>
                  <a:schemeClr val="tx1"/>
                </a:solidFill>
                <a:effectLst/>
                <a:latin typeface="+mn-lt"/>
                <a:ea typeface="+mn-ea"/>
                <a:cs typeface="+mn-cs"/>
              </a:rPr>
              <a:t> de fleste avgjørelser som ble tatt i forhold til </a:t>
            </a:r>
            <a:r>
              <a:rPr lang="nb-NO" sz="1200" b="0" i="0" u="none" strike="noStrike" kern="1200" dirty="0" smtClean="0">
                <a:solidFill>
                  <a:schemeClr val="tx1"/>
                </a:solidFill>
                <a:effectLst/>
                <a:latin typeface="+mn-lt"/>
                <a:ea typeface="+mn-ea"/>
                <a:cs typeface="+mn-cs"/>
              </a:rPr>
              <a:t>Janne og Ronny. 6 min 30 </a:t>
            </a:r>
            <a:endParaRPr lang="nb-NO" b="0" dirty="0" smtClean="0">
              <a:effectLst/>
            </a:endParaRPr>
          </a:p>
          <a:p>
            <a:pPr rtl="0"/>
            <a:r>
              <a:rPr lang="nb-NO" b="0" dirty="0" smtClean="0">
                <a:effectLst/>
              </a:rPr>
              <a:t/>
            </a:r>
            <a:br>
              <a:rPr lang="nb-NO" b="0" dirty="0" smtClean="0">
                <a:effectLst/>
              </a:rPr>
            </a:br>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11</a:t>
            </a:fld>
            <a:endParaRPr lang="nb-NO" dirty="0"/>
          </a:p>
        </p:txBody>
      </p:sp>
    </p:spTree>
    <p:extLst>
      <p:ext uri="{BB962C8B-B14F-4D97-AF65-F5344CB8AC3E}">
        <p14:creationId xmlns:p14="http://schemas.microsoft.com/office/powerpoint/2010/main" xmlns="" val="2749502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10000"/>
          </a:bodyPr>
          <a:lstStyle/>
          <a:p>
            <a:pPr rtl="0"/>
            <a:r>
              <a:rPr lang="nb-NO" sz="1200" b="0" i="0" u="none" strike="noStrike" kern="1200" dirty="0" smtClean="0">
                <a:solidFill>
                  <a:schemeClr val="tx1"/>
                </a:solidFill>
                <a:effectLst/>
                <a:latin typeface="+mn-lt"/>
                <a:ea typeface="+mn-ea"/>
                <a:cs typeface="+mn-cs"/>
              </a:rPr>
              <a:t>Ingunn:</a:t>
            </a:r>
            <a:r>
              <a:rPr lang="nb-NO" sz="1200" b="0" i="0" u="none" strike="noStrike" kern="1200" baseline="0" dirty="0" smtClean="0">
                <a:solidFill>
                  <a:schemeClr val="tx1"/>
                </a:solidFill>
                <a:effectLst/>
                <a:latin typeface="+mn-lt"/>
                <a:ea typeface="+mn-ea"/>
                <a:cs typeface="+mn-cs"/>
              </a:rPr>
              <a:t> </a:t>
            </a:r>
          </a:p>
          <a:p>
            <a:pPr rtl="0"/>
            <a:r>
              <a:rPr lang="nb-NO" sz="1200" b="0" i="0" u="none" strike="noStrike" kern="1200" dirty="0" smtClean="0">
                <a:solidFill>
                  <a:schemeClr val="tx1"/>
                </a:solidFill>
                <a:effectLst/>
                <a:latin typeface="+mn-lt"/>
                <a:ea typeface="+mn-ea"/>
                <a:cs typeface="+mn-cs"/>
              </a:rPr>
              <a:t>Fire måneder etter at vi begynte å grave, fikk Janne oppnevnt en verge, advokat Stein Erik Ottesen.  </a:t>
            </a:r>
            <a:endParaRPr lang="nb-NO" b="0" dirty="0" smtClean="0">
              <a:effectLst/>
            </a:endParaRPr>
          </a:p>
          <a:p>
            <a:pPr rtl="0"/>
            <a:r>
              <a:rPr lang="nb-NO" sz="1200" b="0" i="0" u="none" strike="noStrike" kern="1200" dirty="0" smtClean="0">
                <a:solidFill>
                  <a:schemeClr val="tx1"/>
                </a:solidFill>
                <a:effectLst/>
                <a:latin typeface="+mn-lt"/>
                <a:ea typeface="+mn-ea"/>
                <a:cs typeface="+mn-cs"/>
              </a:rPr>
              <a:t>Vi</a:t>
            </a:r>
            <a:r>
              <a:rPr lang="nb-NO" sz="1200" b="0" i="0" u="none" strike="noStrike" kern="1200" baseline="0" dirty="0" smtClean="0">
                <a:solidFill>
                  <a:schemeClr val="tx1"/>
                </a:solidFill>
                <a:effectLst/>
                <a:latin typeface="+mn-lt"/>
                <a:ea typeface="+mn-ea"/>
                <a:cs typeface="+mn-cs"/>
              </a:rPr>
              <a:t> trodde det var en fordel, e</a:t>
            </a:r>
            <a:r>
              <a:rPr lang="nb-NO" sz="1200" b="0" i="0" u="none" strike="noStrike" kern="1200" dirty="0" smtClean="0">
                <a:solidFill>
                  <a:schemeClr val="tx1"/>
                </a:solidFill>
                <a:effectLst/>
                <a:latin typeface="+mn-lt"/>
                <a:ea typeface="+mn-ea"/>
                <a:cs typeface="+mn-cs"/>
              </a:rPr>
              <a:t>ndelig fikk noen</a:t>
            </a:r>
            <a:r>
              <a:rPr lang="nb-NO" sz="1200" b="0" i="0" u="none" strike="noStrike" kern="1200" baseline="0" dirty="0" smtClean="0">
                <a:solidFill>
                  <a:schemeClr val="tx1"/>
                </a:solidFill>
                <a:effectLst/>
                <a:latin typeface="+mn-lt"/>
                <a:ea typeface="+mn-ea"/>
                <a:cs typeface="+mn-cs"/>
              </a:rPr>
              <a:t> </a:t>
            </a:r>
            <a:r>
              <a:rPr lang="nb-NO" sz="1200" b="0" i="0" u="none" strike="noStrike" kern="1200" dirty="0" smtClean="0">
                <a:solidFill>
                  <a:schemeClr val="tx1"/>
                </a:solidFill>
                <a:effectLst/>
                <a:latin typeface="+mn-lt"/>
                <a:ea typeface="+mn-ea"/>
                <a:cs typeface="+mn-cs"/>
              </a:rPr>
              <a:t>formell myndighet i forhold til Janne. </a:t>
            </a:r>
            <a:endParaRPr lang="nb-NO" b="0" dirty="0" smtClean="0">
              <a:effectLst/>
            </a:endParaRPr>
          </a:p>
          <a:p>
            <a:pPr rtl="0"/>
            <a:endParaRPr lang="nb-NO" sz="1200" b="0" i="0" u="none" strike="noStrike" kern="1200" dirty="0" smtClean="0">
              <a:solidFill>
                <a:schemeClr val="tx1"/>
              </a:solidFill>
              <a:effectLst/>
              <a:latin typeface="+mn-lt"/>
              <a:ea typeface="+mn-ea"/>
              <a:cs typeface="+mn-cs"/>
            </a:endParaRPr>
          </a:p>
          <a:p>
            <a:pPr rtl="0"/>
            <a:r>
              <a:rPr lang="nb-NO" sz="1200" b="0" i="0" u="none" strike="noStrike" kern="1200" dirty="0" smtClean="0">
                <a:solidFill>
                  <a:schemeClr val="tx1"/>
                </a:solidFill>
                <a:effectLst/>
                <a:latin typeface="+mn-lt"/>
                <a:ea typeface="+mn-ea"/>
                <a:cs typeface="+mn-cs"/>
              </a:rPr>
              <a:t>Så fikk vi denne mailen: </a:t>
            </a:r>
          </a:p>
          <a:p>
            <a:pPr rtl="0"/>
            <a:endParaRPr lang="nb-NO" sz="1200" b="0" i="0" u="none" strike="noStrike" kern="1200" dirty="0" smtClean="0">
              <a:solidFill>
                <a:schemeClr val="tx1"/>
              </a:solidFill>
              <a:effectLst/>
              <a:latin typeface="+mn-lt"/>
              <a:ea typeface="+mn-ea"/>
              <a:cs typeface="+mn-cs"/>
            </a:endParaRPr>
          </a:p>
          <a:p>
            <a:pPr rtl="0"/>
            <a:r>
              <a:rPr lang="nb-NO" sz="1200" b="0" i="0" u="none" strike="noStrike" kern="1200" dirty="0" smtClean="0">
                <a:solidFill>
                  <a:schemeClr val="tx1"/>
                </a:solidFill>
                <a:effectLst/>
                <a:latin typeface="+mn-lt"/>
                <a:ea typeface="+mn-ea"/>
                <a:cs typeface="+mn-cs"/>
              </a:rPr>
              <a:t>“Hensatt til denne informasjon er jeg av den oppfatning at hun ikke er i stand til å se rekkevidden av en eventuell fremtidig avisartikkel. </a:t>
            </a:r>
            <a:endParaRPr lang="nb-NO" b="0" dirty="0" smtClean="0">
              <a:effectLst/>
            </a:endParaRPr>
          </a:p>
          <a:p>
            <a:pPr rtl="0"/>
            <a:r>
              <a:rPr lang="nb-NO" sz="1200" b="0" i="0" u="none" strike="noStrike" kern="1200" dirty="0" smtClean="0">
                <a:solidFill>
                  <a:schemeClr val="tx1"/>
                </a:solidFill>
                <a:effectLst/>
                <a:latin typeface="+mn-lt"/>
                <a:ea typeface="+mn-ea"/>
                <a:cs typeface="+mn-cs"/>
              </a:rPr>
              <a:t>På dette grunnlag vil jeg motsette meg at hun omtales i media.” </a:t>
            </a:r>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Et mye alvorligere tilbakeslag enn mailen fra sykehjemslegen - og en etisk og praktisk nøtt. Skulle vi trosse ham, trosset vi juridisk </a:t>
            </a:r>
            <a:r>
              <a:rPr lang="nb-NO" sz="1200" b="0" i="0" u="none" strike="noStrike" kern="1200" baseline="0" dirty="0" smtClean="0">
                <a:solidFill>
                  <a:schemeClr val="tx1"/>
                </a:solidFill>
                <a:effectLst/>
                <a:latin typeface="+mn-lt"/>
                <a:ea typeface="+mn-ea"/>
                <a:cs typeface="+mn-cs"/>
              </a:rPr>
              <a:t> </a:t>
            </a:r>
            <a:r>
              <a:rPr lang="nb-NO" sz="1200" b="0" i="0" u="none" strike="noStrike" kern="1200" dirty="0" smtClean="0">
                <a:solidFill>
                  <a:schemeClr val="tx1"/>
                </a:solidFill>
                <a:effectLst/>
                <a:latin typeface="+mn-lt"/>
                <a:ea typeface="+mn-ea"/>
                <a:cs typeface="+mn-cs"/>
              </a:rPr>
              <a:t>også Jannes ønske siden Ottesen var oppnevnt for å ivareta hennes interesser.</a:t>
            </a:r>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Vi ga oss ikke så lett, og ba vergen om et møte</a:t>
            </a:r>
            <a:r>
              <a:rPr lang="nb-NO" sz="1200" b="0" i="0" u="none" strike="noStrike" kern="1200" baseline="0" dirty="0" smtClean="0">
                <a:solidFill>
                  <a:schemeClr val="tx1"/>
                </a:solidFill>
                <a:effectLst/>
                <a:latin typeface="+mn-lt"/>
                <a:ea typeface="+mn-ea"/>
                <a:cs typeface="+mn-cs"/>
              </a:rPr>
              <a:t> der vi </a:t>
            </a:r>
            <a:r>
              <a:rPr lang="nb-NO" sz="1200" b="0" i="0" u="none" strike="noStrike" kern="1200" dirty="0" smtClean="0">
                <a:solidFill>
                  <a:schemeClr val="tx1"/>
                </a:solidFill>
                <a:effectLst/>
                <a:latin typeface="+mn-lt"/>
                <a:ea typeface="+mn-ea"/>
                <a:cs typeface="+mn-cs"/>
              </a:rPr>
              <a:t>formidlet vår oppfatning av Jannes evne til å forstå, at både hun og Ronny ønsket sterkt å få svar på hva som hadde skjedd. </a:t>
            </a:r>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Vi la vekt på at slik vi oppfattet saken hadde Janne blitt sviktet fra den dagen hun ble født, og at sviket pågikk fortsatt - blant annet fordi Janne i flere år hadde fortalt om overgrep, uten at noen hadde kontaktet politiet. </a:t>
            </a:r>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Advokaten grublet i ti dager. Så begynte han å lese i Jannes journaler.  7,20 min </a:t>
            </a:r>
            <a:endParaRPr lang="nb-NO" b="0" dirty="0" smtClean="0">
              <a:effectLst/>
            </a:endParaRPr>
          </a:p>
          <a:p>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12</a:t>
            </a:fld>
            <a:endParaRPr lang="nb-NO" dirty="0"/>
          </a:p>
        </p:txBody>
      </p:sp>
    </p:spTree>
    <p:extLst>
      <p:ext uri="{BB962C8B-B14F-4D97-AF65-F5344CB8AC3E}">
        <p14:creationId xmlns:p14="http://schemas.microsoft.com/office/powerpoint/2010/main" xmlns="" val="733492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b="0" dirty="0" smtClean="0">
                <a:effectLst/>
              </a:rPr>
              <a:t/>
            </a:r>
            <a:br>
              <a:rPr lang="nb-NO" b="0" dirty="0" smtClean="0">
                <a:effectLst/>
              </a:rPr>
            </a:br>
            <a:r>
              <a:rPr lang="nb-NO" b="0" dirty="0" smtClean="0">
                <a:effectLst/>
              </a:rPr>
              <a:t>Ingunn: Dette</a:t>
            </a:r>
            <a:r>
              <a:rPr lang="nb-NO" b="0" baseline="0" dirty="0" smtClean="0">
                <a:effectLst/>
              </a:rPr>
              <a:t> er fra Jannes legejournal: </a:t>
            </a:r>
          </a:p>
          <a:p>
            <a:pPr rtl="0"/>
            <a:r>
              <a:rPr lang="nb-NO" sz="1200" b="0" i="0" u="none" strike="noStrike" kern="1200" dirty="0" smtClean="0">
                <a:solidFill>
                  <a:schemeClr val="tx1"/>
                </a:solidFill>
                <a:effectLst/>
                <a:latin typeface="+mn-lt"/>
                <a:ea typeface="+mn-ea"/>
                <a:cs typeface="+mn-cs"/>
              </a:rPr>
              <a:t>«Kvinne med meget komplisert sosial bakgrunn, uføretrygdet pga. psykiske problemer, mye alkoholisme i familien, men visstnok ikke hos henne. Lite skolegang. </a:t>
            </a:r>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Pasienten er misbrukt</a:t>
            </a:r>
            <a:r>
              <a:rPr lang="nb-NO" sz="1200" b="1" i="0" u="none" strike="noStrike" kern="1200" dirty="0" smtClean="0">
                <a:solidFill>
                  <a:schemeClr val="tx1"/>
                </a:solidFill>
                <a:effectLst/>
                <a:latin typeface="+mn-lt"/>
                <a:ea typeface="+mn-ea"/>
                <a:cs typeface="+mn-cs"/>
              </a:rPr>
              <a:t>.</a:t>
            </a:r>
            <a:r>
              <a:rPr lang="nb-NO" sz="1200" b="0" i="0" u="none" strike="noStrike" kern="1200" dirty="0" smtClean="0">
                <a:solidFill>
                  <a:schemeClr val="tx1"/>
                </a:solidFill>
                <a:effectLst/>
                <a:latin typeface="+mn-lt"/>
                <a:ea typeface="+mn-ea"/>
                <a:cs typeface="+mn-cs"/>
              </a:rPr>
              <a:t>»</a:t>
            </a:r>
          </a:p>
          <a:p>
            <a:pPr rtl="0"/>
            <a:endParaRPr lang="nb-NO" sz="1200" b="0" i="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dirty="0" smtClean="0">
                <a:solidFill>
                  <a:schemeClr val="tx1"/>
                </a:solidFill>
                <a:effectLst/>
                <a:latin typeface="+mn-lt"/>
                <a:ea typeface="+mn-ea"/>
                <a:cs typeface="+mn-cs"/>
              </a:rPr>
              <a:t>Da advokaten leste dette, ombestemte han seg.</a:t>
            </a:r>
            <a:r>
              <a:rPr lang="nb-NO" sz="1200" b="0" i="0" u="none" strike="noStrike" kern="1200" baseline="0" dirty="0" smtClean="0">
                <a:solidFill>
                  <a:schemeClr val="tx1"/>
                </a:solidFill>
                <a:effectLst/>
                <a:latin typeface="+mn-lt"/>
                <a:ea typeface="+mn-ea"/>
                <a:cs typeface="+mn-cs"/>
              </a:rPr>
              <a:t> Han var enig med oss. </a:t>
            </a:r>
          </a:p>
          <a:p>
            <a:pPr rtl="0"/>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Janne hadde blitt sviktet hele livet. Hun hadde rett til å bli hørt, rett til å få svar. </a:t>
            </a:r>
            <a:endParaRPr lang="nb-NO" b="0" dirty="0" smtClean="0">
              <a:effectLst/>
            </a:endParaRPr>
          </a:p>
          <a:p>
            <a:pPr rtl="0"/>
            <a:r>
              <a:rPr lang="nb-NO" b="0" dirty="0" smtClean="0">
                <a:effectLst/>
              </a:rPr>
              <a:t>7</a:t>
            </a:r>
            <a:r>
              <a:rPr lang="nb-NO" b="0" baseline="0" dirty="0" smtClean="0">
                <a:effectLst/>
              </a:rPr>
              <a:t> min 45</a:t>
            </a:r>
            <a:r>
              <a:rPr lang="nb-NO" b="0" dirty="0" smtClean="0">
                <a:effectLst/>
              </a:rPr>
              <a:t/>
            </a:r>
            <a:br>
              <a:rPr lang="nb-NO" b="0" dirty="0" smtClean="0">
                <a:effectLst/>
              </a:rPr>
            </a:br>
            <a:r>
              <a:rPr lang="nb-NO" b="0" dirty="0" smtClean="0">
                <a:effectLst/>
              </a:rPr>
              <a:t/>
            </a:r>
            <a:br>
              <a:rPr lang="nb-NO" b="0" dirty="0" smtClean="0">
                <a:effectLst/>
              </a:rPr>
            </a:br>
            <a:endParaRPr lang="nb-NO" dirty="0"/>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13</a:t>
            </a:fld>
            <a:endParaRPr lang="nb-NO" dirty="0"/>
          </a:p>
        </p:txBody>
      </p:sp>
    </p:spTree>
    <p:extLst>
      <p:ext uri="{BB962C8B-B14F-4D97-AF65-F5344CB8AC3E}">
        <p14:creationId xmlns:p14="http://schemas.microsoft.com/office/powerpoint/2010/main" xmlns="" val="1179191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smtClean="0">
                <a:solidFill>
                  <a:schemeClr val="tx1"/>
                </a:solidFill>
                <a:effectLst/>
                <a:latin typeface="+mn-lt"/>
                <a:ea typeface="+mn-ea"/>
                <a:cs typeface="+mn-cs"/>
              </a:rPr>
              <a:t>Ingrid: Endelig fikk vi tilgang til Jannes papirer. De viste</a:t>
            </a:r>
            <a:r>
              <a:rPr lang="nb-NO" sz="1200" b="0" i="0" u="none" strike="noStrike" kern="1200" baseline="0" dirty="0" smtClean="0">
                <a:solidFill>
                  <a:schemeClr val="tx1"/>
                </a:solidFill>
                <a:effectLst/>
                <a:latin typeface="+mn-lt"/>
                <a:ea typeface="+mn-ea"/>
                <a:cs typeface="+mn-cs"/>
              </a:rPr>
              <a:t> at minst 13 </a:t>
            </a:r>
            <a:r>
              <a:rPr lang="nb-NO" sz="1200" b="0" i="0" u="none" strike="noStrike" kern="1200" dirty="0" smtClean="0">
                <a:solidFill>
                  <a:schemeClr val="tx1"/>
                </a:solidFill>
                <a:effectLst/>
                <a:latin typeface="+mn-lt"/>
                <a:ea typeface="+mn-ea"/>
                <a:cs typeface="+mn-cs"/>
              </a:rPr>
              <a:t>offentlige etater sendte rapporter om grov omsorgssvikt, uten at noen grep inn. Janne og Ronny hadde sagt fra gang på gang, men ble aldri hørt.</a:t>
            </a:r>
            <a:r>
              <a:rPr lang="nb-NO" sz="1200" b="0" i="0" u="none" strike="noStrike" kern="1200" baseline="0" dirty="0" smtClean="0">
                <a:solidFill>
                  <a:schemeClr val="tx1"/>
                </a:solidFill>
                <a:effectLst/>
                <a:latin typeface="+mn-lt"/>
                <a:ea typeface="+mn-ea"/>
                <a:cs typeface="+mn-cs"/>
              </a:rPr>
              <a:t> 8 min </a:t>
            </a:r>
            <a:endParaRPr lang="nb-NO" sz="1200" b="0" i="0" u="none" strike="noStrike" kern="1200" dirty="0" smtClean="0">
              <a:solidFill>
                <a:schemeClr val="tx1"/>
              </a:solidFill>
              <a:effectLst/>
              <a:latin typeface="+mn-lt"/>
              <a:ea typeface="+mn-ea"/>
              <a:cs typeface="+mn-cs"/>
            </a:endParaRPr>
          </a:p>
          <a:p>
            <a:pPr rtl="0"/>
            <a:endParaRPr lang="nb-NO" sz="1200" b="0" i="0" u="none" strike="noStrike" kern="1200" dirty="0" smtClean="0">
              <a:solidFill>
                <a:schemeClr val="tx1"/>
              </a:solidFill>
              <a:effectLst/>
              <a:latin typeface="+mn-lt"/>
              <a:ea typeface="+mn-ea"/>
              <a:cs typeface="+mn-cs"/>
            </a:endParaRPr>
          </a:p>
          <a:p>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14</a:t>
            </a:fld>
            <a:endParaRPr lang="nb-NO" dirty="0"/>
          </a:p>
        </p:txBody>
      </p:sp>
    </p:spTree>
    <p:extLst>
      <p:ext uri="{BB962C8B-B14F-4D97-AF65-F5344CB8AC3E}">
        <p14:creationId xmlns:p14="http://schemas.microsoft.com/office/powerpoint/2010/main" xmlns="" val="427391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pPr rtl="0"/>
            <a:r>
              <a:rPr lang="nb-NO" sz="1200" b="0" i="0" u="none" strike="noStrike" kern="1200" dirty="0" smtClean="0">
                <a:solidFill>
                  <a:schemeClr val="tx1"/>
                </a:solidFill>
                <a:effectLst/>
                <a:latin typeface="+mn-lt"/>
                <a:ea typeface="+mn-ea"/>
                <a:cs typeface="+mn-cs"/>
              </a:rPr>
              <a:t>Ingrid: </a:t>
            </a:r>
          </a:p>
          <a:p>
            <a:pPr rtl="0"/>
            <a:r>
              <a:rPr lang="nb-NO" sz="1200" b="0" i="0" u="none" strike="noStrike" kern="1200" dirty="0" smtClean="0">
                <a:solidFill>
                  <a:schemeClr val="tx1"/>
                </a:solidFill>
                <a:effectLst/>
                <a:latin typeface="+mn-lt"/>
                <a:ea typeface="+mn-ea"/>
                <a:cs typeface="+mn-cs"/>
              </a:rPr>
              <a:t>- Den typiske nyhetstittelen på en slik sak kunne blitt: “Havnet i rullestol etter omsorgssvikt.” </a:t>
            </a:r>
            <a:endParaRPr lang="nb-NO" b="0" dirty="0" smtClean="0">
              <a:effectLst/>
            </a:endParaRPr>
          </a:p>
          <a:p>
            <a:pPr rtl="0"/>
            <a:r>
              <a:rPr lang="nb-NO" sz="1200" b="0" i="0" u="none" strike="noStrike" kern="1200" dirty="0" smtClean="0">
                <a:solidFill>
                  <a:schemeClr val="tx1"/>
                </a:solidFill>
                <a:effectLst/>
                <a:latin typeface="+mn-lt"/>
                <a:ea typeface="+mn-ea"/>
                <a:cs typeface="+mn-cs"/>
              </a:rPr>
              <a:t>- Men vi mente at mye av det menneskelige ville forsvinne med et vanlig nyhetsspråk   </a:t>
            </a:r>
            <a:endParaRPr lang="nb-NO" b="0" dirty="0" smtClean="0">
              <a:effectLst/>
            </a:endParaRPr>
          </a:p>
          <a:p>
            <a:pPr rtl="0"/>
            <a:r>
              <a:rPr lang="nb-NO" sz="1200" b="0" i="0" u="none" strike="noStrike" kern="1200" dirty="0" smtClean="0">
                <a:solidFill>
                  <a:schemeClr val="tx1"/>
                </a:solidFill>
                <a:effectLst/>
                <a:latin typeface="+mn-lt"/>
                <a:ea typeface="+mn-ea"/>
                <a:cs typeface="+mn-cs"/>
              </a:rPr>
              <a:t>- Derfor valgte vi å bruke fortellende journalistikk. </a:t>
            </a:r>
            <a:endParaRPr lang="nb-NO" b="0" dirty="0" smtClean="0">
              <a:effectLst/>
            </a:endParaRPr>
          </a:p>
          <a:p>
            <a:pPr rtl="0"/>
            <a:r>
              <a:rPr lang="nb-NO" sz="1200" b="0" i="0" u="none" strike="noStrike" kern="1200" dirty="0" smtClean="0">
                <a:solidFill>
                  <a:schemeClr val="tx1"/>
                </a:solidFill>
                <a:effectLst/>
                <a:latin typeface="+mn-lt"/>
                <a:ea typeface="+mn-ea"/>
                <a:cs typeface="+mn-cs"/>
              </a:rPr>
              <a:t>- Dette var heftig debattert internt i BT. Redaktørene var svært usikre på om en fortellende form ville stå i veien for innholdet. </a:t>
            </a:r>
            <a:endParaRPr lang="nb-NO" b="0" dirty="0" smtClean="0">
              <a:effectLst/>
            </a:endParaRPr>
          </a:p>
          <a:p>
            <a:pPr rtl="0"/>
            <a:r>
              <a:rPr lang="nb-NO" sz="1200" b="0" i="0" u="none" strike="noStrike" kern="1200" dirty="0" smtClean="0">
                <a:solidFill>
                  <a:schemeClr val="tx1"/>
                </a:solidFill>
                <a:effectLst/>
                <a:latin typeface="+mn-lt"/>
                <a:ea typeface="+mn-ea"/>
                <a:cs typeface="+mn-cs"/>
              </a:rPr>
              <a:t>- Kunne vi eksperimentere med teksten i en så alvorlig sak? </a:t>
            </a:r>
            <a:endParaRPr lang="nb-NO" b="0" dirty="0" smtClean="0">
              <a:effectLst/>
            </a:endParaRPr>
          </a:p>
          <a:p>
            <a:pPr rtl="0"/>
            <a:endParaRPr lang="nb-NO" b="0" dirty="0" smtClean="0">
              <a:effectLst/>
            </a:endParaRPr>
          </a:p>
          <a:p>
            <a:pPr rtl="0"/>
            <a:r>
              <a:rPr lang="nb-NO" sz="1200" b="0" i="0" u="none" strike="noStrike" kern="1200" dirty="0" smtClean="0">
                <a:solidFill>
                  <a:schemeClr val="tx1"/>
                </a:solidFill>
                <a:effectLst/>
                <a:latin typeface="+mn-lt"/>
                <a:ea typeface="+mn-ea"/>
                <a:cs typeface="+mn-cs"/>
              </a:rPr>
              <a:t>- Vi tok et dristig valg</a:t>
            </a:r>
            <a:r>
              <a:rPr lang="nb-NO" sz="1200" b="0" i="0" u="none" strike="noStrike" kern="1200" baseline="0" dirty="0" smtClean="0">
                <a:solidFill>
                  <a:schemeClr val="tx1"/>
                </a:solidFill>
                <a:effectLst/>
                <a:latin typeface="+mn-lt"/>
                <a:ea typeface="+mn-ea"/>
                <a:cs typeface="+mn-cs"/>
              </a:rPr>
              <a:t>, delte </a:t>
            </a:r>
            <a:r>
              <a:rPr lang="nb-NO" sz="1200" b="0" i="0" u="none" strike="noStrike" kern="1200" dirty="0" smtClean="0">
                <a:solidFill>
                  <a:schemeClr val="tx1"/>
                </a:solidFill>
                <a:effectLst/>
                <a:latin typeface="+mn-lt"/>
                <a:ea typeface="+mn-ea"/>
                <a:cs typeface="+mn-cs"/>
              </a:rPr>
              <a:t>saken i to og sparte de viktigste nyhetspoengene til slutt, noe som ikke gjorde at pulsen til sjefredaktøren sank. </a:t>
            </a:r>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- 1, 1 million lesere har gitt oss et rungende ja på at de ønsker seg denne typen journalistikk.  8 min 45</a:t>
            </a:r>
            <a:endParaRPr lang="nb-NO" b="0" dirty="0" smtClean="0">
              <a:effectLst/>
            </a:endParaRPr>
          </a:p>
          <a:p>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15</a:t>
            </a:fld>
            <a:endParaRPr lang="nb-NO" dirty="0"/>
          </a:p>
        </p:txBody>
      </p:sp>
    </p:spTree>
    <p:extLst>
      <p:ext uri="{BB962C8B-B14F-4D97-AF65-F5344CB8AC3E}">
        <p14:creationId xmlns:p14="http://schemas.microsoft.com/office/powerpoint/2010/main" xmlns="" val="1912566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lnSpcReduction="10000"/>
          </a:bodyPr>
          <a:lstStyle/>
          <a:p>
            <a:pPr rtl="0"/>
            <a:r>
              <a:rPr lang="nb-NO" sz="1200" b="0" i="0" u="none" strike="noStrike" kern="1200" dirty="0" smtClean="0">
                <a:solidFill>
                  <a:schemeClr val="tx1"/>
                </a:solidFill>
                <a:effectLst/>
                <a:latin typeface="+mn-lt"/>
                <a:ea typeface="+mn-ea"/>
                <a:cs typeface="+mn-cs"/>
              </a:rPr>
              <a:t>Ingunn: </a:t>
            </a:r>
          </a:p>
          <a:p>
            <a:pPr rtl="0"/>
            <a:endParaRPr lang="nb-NO" sz="1200" b="0" i="0" u="none" strike="noStrike" kern="1200" dirty="0" smtClean="0">
              <a:solidFill>
                <a:schemeClr val="tx1"/>
              </a:solidFill>
              <a:effectLst/>
              <a:latin typeface="+mn-lt"/>
              <a:ea typeface="+mn-ea"/>
              <a:cs typeface="+mn-cs"/>
            </a:endParaRPr>
          </a:p>
          <a:p>
            <a:pPr rtl="0"/>
            <a:r>
              <a:rPr lang="nb-NO" sz="1200" b="0" i="0" u="none" strike="noStrike" kern="1200" dirty="0" smtClean="0">
                <a:solidFill>
                  <a:schemeClr val="tx1"/>
                </a:solidFill>
                <a:effectLst/>
                <a:latin typeface="+mn-lt"/>
                <a:ea typeface="+mn-ea"/>
                <a:cs typeface="+mn-cs"/>
              </a:rPr>
              <a:t>Vi møtte på mange etiske </a:t>
            </a:r>
            <a:r>
              <a:rPr lang="nb-NO" sz="1200" b="0" i="0" u="none" strike="noStrike" kern="1200" dirty="0" err="1" smtClean="0">
                <a:solidFill>
                  <a:schemeClr val="tx1"/>
                </a:solidFill>
                <a:effectLst/>
                <a:latin typeface="+mn-lt"/>
                <a:ea typeface="+mn-ea"/>
                <a:cs typeface="+mn-cs"/>
              </a:rPr>
              <a:t>fallgruber</a:t>
            </a:r>
            <a:r>
              <a:rPr lang="nb-NO" sz="1200" b="0" i="0" u="none" strike="noStrike" kern="1200" dirty="0" smtClean="0">
                <a:solidFill>
                  <a:schemeClr val="tx1"/>
                </a:solidFill>
                <a:effectLst/>
                <a:latin typeface="+mn-lt"/>
                <a:ea typeface="+mn-ea"/>
                <a:cs typeface="+mn-cs"/>
              </a:rPr>
              <a:t> og dilemmaer underveis. </a:t>
            </a:r>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Janne fortalte at hun ble utsatt for seksuelle overgrep fra både moren og stefaren. Hvor langt kunne vi gå i å omtale overgrep</a:t>
            </a:r>
            <a:r>
              <a:rPr lang="nb-NO" sz="1200" b="0" i="0" u="none" strike="noStrike" kern="1200" baseline="0" dirty="0" smtClean="0">
                <a:solidFill>
                  <a:schemeClr val="tx1"/>
                </a:solidFill>
                <a:effectLst/>
                <a:latin typeface="+mn-lt"/>
                <a:ea typeface="+mn-ea"/>
                <a:cs typeface="+mn-cs"/>
              </a:rPr>
              <a:t> som ingen var anmeldt eller dømt for</a:t>
            </a:r>
            <a:r>
              <a:rPr lang="nb-NO" sz="1200" b="0" i="0" u="none" strike="noStrike" kern="1200" dirty="0" smtClean="0">
                <a:solidFill>
                  <a:schemeClr val="tx1"/>
                </a:solidFill>
                <a:effectLst/>
                <a:latin typeface="+mn-lt"/>
                <a:ea typeface="+mn-ea"/>
                <a:cs typeface="+mn-cs"/>
              </a:rPr>
              <a:t>? Stefaren</a:t>
            </a:r>
            <a:r>
              <a:rPr lang="nb-NO" sz="1200" b="0" i="0" u="none" strike="noStrike" kern="1200" baseline="0" dirty="0" smtClean="0">
                <a:solidFill>
                  <a:schemeClr val="tx1"/>
                </a:solidFill>
                <a:effectLst/>
                <a:latin typeface="+mn-lt"/>
                <a:ea typeface="+mn-ea"/>
                <a:cs typeface="+mn-cs"/>
              </a:rPr>
              <a:t> nektet, men både legejournalen og Jannes psykiater slo fast at hun var misbrukt. 9 min 02</a:t>
            </a:r>
          </a:p>
          <a:p>
            <a:pPr rtl="0"/>
            <a:endParaRPr lang="nb-NO" b="0" dirty="0" smtClean="0">
              <a:effectLst/>
            </a:endParaRPr>
          </a:p>
          <a:p>
            <a:pPr rtl="0"/>
            <a:r>
              <a:rPr lang="nb-NO" b="0" dirty="0" smtClean="0">
                <a:effectLst/>
              </a:rPr>
              <a:t/>
            </a:r>
            <a:br>
              <a:rPr lang="nb-NO" b="0" dirty="0" smtClean="0">
                <a:effectLst/>
              </a:rPr>
            </a:br>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16</a:t>
            </a:fld>
            <a:endParaRPr lang="nb-NO" dirty="0"/>
          </a:p>
        </p:txBody>
      </p:sp>
    </p:spTree>
    <p:extLst>
      <p:ext uri="{BB962C8B-B14F-4D97-AF65-F5344CB8AC3E}">
        <p14:creationId xmlns:p14="http://schemas.microsoft.com/office/powerpoint/2010/main" xmlns="" val="3103462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smtClean="0">
                <a:solidFill>
                  <a:schemeClr val="tx1"/>
                </a:solidFill>
                <a:effectLst/>
                <a:latin typeface="+mn-lt"/>
                <a:ea typeface="+mn-ea"/>
                <a:cs typeface="+mn-cs"/>
              </a:rPr>
              <a:t>Ingrid: Avsløringen førte til en offentlig unnskyldning til Janne og Ronny fra daværende byrådsleder Monica Mæland. </a:t>
            </a:r>
            <a:endParaRPr lang="nb-NO" b="0" dirty="0" smtClean="0">
              <a:effectLst/>
            </a:endParaRPr>
          </a:p>
          <a:p>
            <a:pPr rtl="0"/>
            <a:r>
              <a:rPr lang="nb-NO" sz="1200" b="0" i="0" u="none" strike="noStrike" kern="1200" dirty="0" smtClean="0">
                <a:solidFill>
                  <a:schemeClr val="tx1"/>
                </a:solidFill>
                <a:effectLst/>
                <a:latin typeface="+mn-lt"/>
                <a:ea typeface="+mn-ea"/>
                <a:cs typeface="+mn-cs"/>
              </a:rPr>
              <a:t>Over 20 personer ble satt til å granske saken i Bergen kommune. Ronny fikk møte Mæland på rådhuset, noe han satte stor pris på. Stefaren ble anmeldt for overgrep, men saken ble henlagt fordi den er foreldet. Og Jannes advokat har varslet millionsøksmål mot kommunen. Erstatningssaken er ikke avgjort.  </a:t>
            </a:r>
          </a:p>
          <a:p>
            <a:pPr rtl="0"/>
            <a:r>
              <a:rPr lang="nb-NO" sz="1200" b="0" i="0" u="none" strike="noStrike" kern="1200" dirty="0" smtClean="0">
                <a:solidFill>
                  <a:schemeClr val="tx1"/>
                </a:solidFill>
                <a:effectLst/>
                <a:latin typeface="+mn-lt"/>
                <a:ea typeface="+mn-ea"/>
                <a:cs typeface="+mn-cs"/>
              </a:rPr>
              <a:t>9 min 30 </a:t>
            </a:r>
            <a:endParaRPr lang="nb-NO" b="0" dirty="0" smtClean="0">
              <a:effectLst/>
            </a:endParaRPr>
          </a:p>
          <a:p>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17</a:t>
            </a:fld>
            <a:endParaRPr lang="nb-NO" dirty="0"/>
          </a:p>
        </p:txBody>
      </p:sp>
    </p:spTree>
    <p:extLst>
      <p:ext uri="{BB962C8B-B14F-4D97-AF65-F5344CB8AC3E}">
        <p14:creationId xmlns:p14="http://schemas.microsoft.com/office/powerpoint/2010/main" xmlns="" val="3060364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7500" lnSpcReduction="20000"/>
          </a:bodyPr>
          <a:lstStyle/>
          <a:p>
            <a:pPr rtl="0"/>
            <a:r>
              <a:rPr lang="nb-NO" sz="1200" b="0" i="0" u="none" strike="noStrike" kern="1200" dirty="0" smtClean="0">
                <a:solidFill>
                  <a:schemeClr val="tx1"/>
                </a:solidFill>
                <a:effectLst/>
                <a:latin typeface="+mn-lt"/>
                <a:ea typeface="+mn-ea"/>
                <a:cs typeface="+mn-cs"/>
              </a:rPr>
              <a:t>Ingunn: </a:t>
            </a:r>
          </a:p>
          <a:p>
            <a:pPr rtl="0"/>
            <a:endParaRPr lang="nb-NO" sz="1200" b="0" i="0" u="none" strike="noStrike" kern="1200" dirty="0" smtClean="0">
              <a:solidFill>
                <a:schemeClr val="tx1"/>
              </a:solidFill>
              <a:effectLst/>
              <a:latin typeface="+mn-lt"/>
              <a:ea typeface="+mn-ea"/>
              <a:cs typeface="+mn-cs"/>
            </a:endParaRPr>
          </a:p>
          <a:p>
            <a:pPr rtl="0"/>
            <a:r>
              <a:rPr lang="nb-NO" sz="1200" b="0" i="0" u="none" strike="noStrike" kern="1200" dirty="0" smtClean="0">
                <a:solidFill>
                  <a:schemeClr val="tx1"/>
                </a:solidFill>
                <a:effectLst/>
                <a:latin typeface="+mn-lt"/>
                <a:ea typeface="+mn-ea"/>
                <a:cs typeface="+mn-cs"/>
              </a:rPr>
              <a:t>Etter</a:t>
            </a:r>
            <a:r>
              <a:rPr lang="nb-NO" sz="1200" b="0" i="0" u="none" strike="noStrike" kern="1200" baseline="0" dirty="0" smtClean="0">
                <a:solidFill>
                  <a:schemeClr val="tx1"/>
                </a:solidFill>
                <a:effectLst/>
                <a:latin typeface="+mn-lt"/>
                <a:ea typeface="+mn-ea"/>
                <a:cs typeface="+mn-cs"/>
              </a:rPr>
              <a:t> at saken sto på trykk har Janne fått langt bedre oppfølging av logoped og fysioterapeut, noe som har gitt gode resultater. </a:t>
            </a:r>
          </a:p>
          <a:p>
            <a:pPr rtl="0"/>
            <a:endParaRPr lang="nb-NO" sz="1200" b="0" i="0" u="none" strike="noStrike" kern="1200" dirty="0" smtClean="0">
              <a:solidFill>
                <a:schemeClr val="tx1"/>
              </a:solidFill>
              <a:effectLst/>
              <a:latin typeface="+mn-lt"/>
              <a:ea typeface="+mn-ea"/>
              <a:cs typeface="+mn-cs"/>
            </a:endParaRPr>
          </a:p>
          <a:p>
            <a:pPr rtl="0"/>
            <a:r>
              <a:rPr lang="nb-NO" sz="1200" b="0" i="0" u="none" strike="noStrike" kern="1200" dirty="0" smtClean="0">
                <a:solidFill>
                  <a:schemeClr val="tx1"/>
                </a:solidFill>
                <a:effectLst/>
                <a:latin typeface="+mn-lt"/>
                <a:ea typeface="+mn-ea"/>
                <a:cs typeface="+mn-cs"/>
              </a:rPr>
              <a:t>Fra å bare ha to besøkende de siste 13 årene, har</a:t>
            </a:r>
            <a:r>
              <a:rPr lang="nb-NO" sz="1200" b="0" i="0" u="none" strike="noStrike" kern="1200" baseline="0" dirty="0" smtClean="0">
                <a:solidFill>
                  <a:schemeClr val="tx1"/>
                </a:solidFill>
                <a:effectLst/>
                <a:latin typeface="+mn-lt"/>
                <a:ea typeface="+mn-ea"/>
                <a:cs typeface="+mn-cs"/>
              </a:rPr>
              <a:t> Janne fått et mer aktivt sosialt liv</a:t>
            </a:r>
            <a:r>
              <a:rPr lang="nb-NO" sz="1200" b="0" i="0" u="none" strike="noStrike" kern="1200" dirty="0" smtClean="0">
                <a:solidFill>
                  <a:schemeClr val="tx1"/>
                </a:solidFill>
                <a:effectLst/>
                <a:latin typeface="+mn-lt"/>
                <a:ea typeface="+mn-ea"/>
                <a:cs typeface="+mn-cs"/>
              </a:rPr>
              <a:t>. Kvinnene på bildet</a:t>
            </a:r>
            <a:r>
              <a:rPr lang="nb-NO" sz="1200" b="0" i="0" u="none" strike="noStrike" kern="1200" baseline="0" dirty="0" smtClean="0">
                <a:solidFill>
                  <a:schemeClr val="tx1"/>
                </a:solidFill>
                <a:effectLst/>
                <a:latin typeface="+mn-lt"/>
                <a:ea typeface="+mn-ea"/>
                <a:cs typeface="+mn-cs"/>
              </a:rPr>
              <a:t> kjenner Janne fra barndommen. De har lett etter henne i mange år. Nå som de har funnet henne igjen, fungerer de som en reservefamilie for Janne. </a:t>
            </a:r>
          </a:p>
          <a:p>
            <a:pPr rtl="0"/>
            <a:endParaRPr lang="nb-NO" sz="1200" b="0" i="0" u="none" strike="noStrike" kern="1200" baseline="0" dirty="0" smtClean="0">
              <a:solidFill>
                <a:schemeClr val="tx1"/>
              </a:solidFill>
              <a:effectLst/>
              <a:latin typeface="+mn-lt"/>
              <a:ea typeface="+mn-ea"/>
              <a:cs typeface="+mn-cs"/>
            </a:endParaRPr>
          </a:p>
          <a:p>
            <a:pPr rtl="0"/>
            <a:r>
              <a:rPr lang="nb-NO" sz="1200" b="0" i="0" u="none" strike="noStrike" kern="1200" baseline="0" dirty="0" smtClean="0">
                <a:solidFill>
                  <a:schemeClr val="tx1"/>
                </a:solidFill>
                <a:effectLst/>
                <a:latin typeface="+mn-lt"/>
                <a:ea typeface="+mn-ea"/>
                <a:cs typeface="+mn-cs"/>
              </a:rPr>
              <a:t>Janne har fått oppfylt sine to store drømmer: kjøre Harley og møte Ronny igjen. </a:t>
            </a:r>
          </a:p>
          <a:p>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18</a:t>
            </a:fld>
            <a:endParaRPr lang="nb-NO" dirty="0"/>
          </a:p>
        </p:txBody>
      </p:sp>
    </p:spTree>
    <p:extLst>
      <p:ext uri="{BB962C8B-B14F-4D97-AF65-F5344CB8AC3E}">
        <p14:creationId xmlns:p14="http://schemas.microsoft.com/office/powerpoint/2010/main" xmlns="" val="2977955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Ingrid: Takk for oss. </a:t>
            </a:r>
            <a:endParaRPr lang="nb-NO" dirty="0"/>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19</a:t>
            </a:fld>
            <a:endParaRPr lang="nb-NO" dirty="0"/>
          </a:p>
        </p:txBody>
      </p:sp>
    </p:spTree>
    <p:extLst>
      <p:ext uri="{BB962C8B-B14F-4D97-AF65-F5344CB8AC3E}">
        <p14:creationId xmlns:p14="http://schemas.microsoft.com/office/powerpoint/2010/main" xmlns="" val="730057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dirty="0" smtClean="0">
                <a:solidFill>
                  <a:schemeClr val="tx1"/>
                </a:solidFill>
                <a:effectLst/>
                <a:latin typeface="+mn-lt"/>
                <a:ea typeface="+mn-ea"/>
                <a:cs typeface="+mn-cs"/>
              </a:rPr>
              <a:t>Ingunn: 40 år gamle Janne Eliassen hadde sittet på et sykehjem i 13 år</a:t>
            </a:r>
            <a:r>
              <a:rPr lang="nb-NO" sz="1200" b="0" i="0" u="none" strike="noStrike" kern="1200" baseline="0" dirty="0" smtClean="0">
                <a:solidFill>
                  <a:schemeClr val="tx1"/>
                </a:solidFill>
                <a:effectLst/>
                <a:latin typeface="+mn-lt"/>
                <a:ea typeface="+mn-ea"/>
                <a:cs typeface="+mn-cs"/>
              </a:rPr>
              <a:t>. Hun var hjerneskadet etter årevis med overgrep og omsorgssvikt. Hun var glemt av nesten alle. Så fikk BT brevene hennes fra barndommen. </a:t>
            </a:r>
            <a:endParaRPr lang="nb-NO" sz="1200" b="0" i="0" u="none" strike="noStrike" kern="1200" dirty="0" smtClean="0">
              <a:solidFill>
                <a:schemeClr val="tx1"/>
              </a:solidFill>
              <a:effectLst/>
              <a:latin typeface="+mn-lt"/>
              <a:ea typeface="+mn-ea"/>
              <a:cs typeface="+mn-cs"/>
            </a:endParaRPr>
          </a:p>
          <a:p>
            <a:pPr rtl="0"/>
            <a:endParaRPr lang="nb-NO" sz="1200" b="0" i="0" u="none" strike="noStrike" kern="1200" dirty="0" smtClean="0">
              <a:solidFill>
                <a:schemeClr val="tx1"/>
              </a:solidFill>
              <a:effectLst/>
              <a:latin typeface="+mn-lt"/>
              <a:ea typeface="+mn-ea"/>
              <a:cs typeface="+mn-cs"/>
            </a:endParaRPr>
          </a:p>
          <a:p>
            <a:pPr rtl="0"/>
            <a:r>
              <a:rPr lang="nb-NO" sz="1200" b="0" i="0" u="none" strike="noStrike" kern="1200" dirty="0" smtClean="0">
                <a:solidFill>
                  <a:schemeClr val="tx1"/>
                </a:solidFill>
                <a:effectLst/>
                <a:latin typeface="+mn-lt"/>
                <a:ea typeface="+mn-ea"/>
                <a:cs typeface="+mn-cs"/>
              </a:rPr>
              <a:t>Uten disse brevene hadde vi ikke kunnet fortelle Jannes historie.</a:t>
            </a:r>
            <a:r>
              <a:rPr lang="nb-NO" sz="1200" b="0" i="0" u="none" strike="noStrike" kern="1200" baseline="0" dirty="0" smtClean="0">
                <a:solidFill>
                  <a:schemeClr val="tx1"/>
                </a:solidFill>
                <a:effectLst/>
                <a:latin typeface="+mn-lt"/>
                <a:ea typeface="+mn-ea"/>
                <a:cs typeface="+mn-cs"/>
              </a:rPr>
              <a:t> </a:t>
            </a:r>
            <a:r>
              <a:rPr lang="nb-NO" sz="1200" b="0" i="0" u="none" strike="noStrike" kern="1200" dirty="0" smtClean="0">
                <a:solidFill>
                  <a:schemeClr val="tx1"/>
                </a:solidFill>
                <a:effectLst/>
                <a:latin typeface="+mn-lt"/>
                <a:ea typeface="+mn-ea"/>
                <a:cs typeface="+mn-cs"/>
              </a:rPr>
              <a:t>Brevene vi fikk av Jannes venninne viste seg å være en unik fortelling, et barns beskrivelse av livet i en nedslitt leilighet i et av byens mest belastede strøk. </a:t>
            </a:r>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Håndskriften fulgte Jannes utvikling fra barn til ung kvinne. Det var tegninger av regnbuer og hester, side om side med beskrivelser av omsorgssvikt. </a:t>
            </a:r>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Brevene</a:t>
            </a:r>
            <a:r>
              <a:rPr lang="nb-NO" sz="1200" b="0" i="0" u="none" strike="noStrike" kern="1200" baseline="0" dirty="0" smtClean="0">
                <a:solidFill>
                  <a:schemeClr val="tx1"/>
                </a:solidFill>
                <a:effectLst/>
                <a:latin typeface="+mn-lt"/>
                <a:ea typeface="+mn-ea"/>
                <a:cs typeface="+mn-cs"/>
              </a:rPr>
              <a:t> ble </a:t>
            </a:r>
            <a:r>
              <a:rPr lang="nb-NO" sz="1200" b="0" i="0" u="none" strike="noStrike" kern="1200" dirty="0" smtClean="0">
                <a:solidFill>
                  <a:schemeClr val="tx1"/>
                </a:solidFill>
                <a:effectLst/>
                <a:latin typeface="+mn-lt"/>
                <a:ea typeface="+mn-ea"/>
                <a:cs typeface="+mn-cs"/>
              </a:rPr>
              <a:t>Jannes siste mulighet til å fortelle sin egen historie i detalj. </a:t>
            </a:r>
          </a:p>
          <a:p>
            <a:pPr rtl="0"/>
            <a:endParaRPr lang="nb-NO" sz="1200" b="0" i="0" u="none" strike="noStrike" kern="1200" dirty="0" smtClean="0">
              <a:solidFill>
                <a:schemeClr val="tx1"/>
              </a:solidFill>
              <a:effectLst/>
              <a:latin typeface="+mn-lt"/>
              <a:ea typeface="+mn-ea"/>
              <a:cs typeface="+mn-cs"/>
            </a:endParaRPr>
          </a:p>
          <a:p>
            <a:pPr rtl="0"/>
            <a:r>
              <a:rPr lang="nb-NO" sz="1200" b="0" i="0" u="none" strike="noStrike" kern="1200" dirty="0" smtClean="0">
                <a:solidFill>
                  <a:schemeClr val="tx1"/>
                </a:solidFill>
                <a:effectLst/>
                <a:latin typeface="+mn-lt"/>
                <a:ea typeface="+mn-ea"/>
                <a:cs typeface="+mn-cs"/>
              </a:rPr>
              <a:t>1 min 40 </a:t>
            </a:r>
            <a:endParaRPr lang="nb-NO" b="0" dirty="0" smtClean="0">
              <a:effectLst/>
            </a:endParaRPr>
          </a:p>
          <a:p>
            <a:pPr rtl="0"/>
            <a:r>
              <a:rPr lang="nb-NO" b="0" dirty="0" smtClean="0">
                <a:effectLst/>
              </a:rPr>
              <a:t/>
            </a:r>
            <a:br>
              <a:rPr lang="nb-NO" b="0" dirty="0" smtClean="0">
                <a:effectLst/>
              </a:rPr>
            </a:br>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3</a:t>
            </a:fld>
            <a:endParaRPr lang="nb-NO" dirty="0"/>
          </a:p>
        </p:txBody>
      </p:sp>
    </p:spTree>
    <p:extLst>
      <p:ext uri="{BB962C8B-B14F-4D97-AF65-F5344CB8AC3E}">
        <p14:creationId xmlns:p14="http://schemas.microsoft.com/office/powerpoint/2010/main" xmlns="" val="3958996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smtClean="0">
                <a:solidFill>
                  <a:schemeClr val="tx1"/>
                </a:solidFill>
                <a:effectLst/>
                <a:latin typeface="+mn-lt"/>
                <a:ea typeface="+mn-ea"/>
                <a:cs typeface="+mn-cs"/>
              </a:rPr>
              <a:t>Ingrid: - Startet, hadde bare det venninnen fortalte og Jannes brev. Ellers hadde vi nesten ingen spor</a:t>
            </a:r>
            <a:r>
              <a:rPr lang="nb-NO" sz="1200" b="0" i="0" u="none" strike="noStrike" kern="1200" baseline="0" dirty="0" smtClean="0">
                <a:solidFill>
                  <a:schemeClr val="tx1"/>
                </a:solidFill>
                <a:effectLst/>
                <a:latin typeface="+mn-lt"/>
                <a:ea typeface="+mn-ea"/>
                <a:cs typeface="+mn-cs"/>
              </a:rPr>
              <a:t> å gå etter. </a:t>
            </a:r>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 På grunn av hjerneskaden var vi veldig usikre på hvordan det ville bli å intervjue Janne. </a:t>
            </a:r>
            <a:endParaRPr lang="nb-NO" b="0" dirty="0" smtClean="0">
              <a:effectLst/>
            </a:endParaRPr>
          </a:p>
          <a:p>
            <a:pPr rtl="0"/>
            <a:r>
              <a:rPr lang="nb-NO" sz="1200" b="0" i="0" u="none" strike="noStrike" kern="1200" dirty="0" smtClean="0">
                <a:solidFill>
                  <a:schemeClr val="tx1"/>
                </a:solidFill>
                <a:effectLst/>
                <a:latin typeface="+mn-lt"/>
                <a:ea typeface="+mn-ea"/>
                <a:cs typeface="+mn-cs"/>
              </a:rPr>
              <a:t>- Første gang vi traff Janne, ble vi positivt overrasket. </a:t>
            </a:r>
            <a:endParaRPr lang="nb-NO" b="0" dirty="0" smtClean="0">
              <a:effectLst/>
            </a:endParaRPr>
          </a:p>
          <a:p>
            <a:pPr rtl="0"/>
            <a:r>
              <a:rPr lang="nb-NO" sz="1200" b="0" i="0" u="none" strike="noStrike" kern="1200" dirty="0" smtClean="0">
                <a:solidFill>
                  <a:schemeClr val="tx1"/>
                </a:solidFill>
                <a:effectLst/>
                <a:latin typeface="+mn-lt"/>
                <a:ea typeface="+mn-ea"/>
                <a:cs typeface="+mn-cs"/>
              </a:rPr>
              <a:t>- Hun hadde lært seg å kommunisere tydelig med få ord. </a:t>
            </a:r>
            <a:endParaRPr lang="nb-NO" b="0" dirty="0" smtClean="0">
              <a:effectLst/>
            </a:endParaRPr>
          </a:p>
          <a:p>
            <a:pPr rtl="0"/>
            <a:r>
              <a:rPr lang="nb-NO" sz="1200" b="0" i="0" u="none" strike="noStrike" kern="1200" dirty="0" smtClean="0">
                <a:solidFill>
                  <a:schemeClr val="tx1"/>
                </a:solidFill>
                <a:effectLst/>
                <a:latin typeface="+mn-lt"/>
                <a:ea typeface="+mn-ea"/>
                <a:cs typeface="+mn-cs"/>
              </a:rPr>
              <a:t>Vi spurte Janne: Hvordan husker du din far? Da svarte Janne: Ikke min far. Vi</a:t>
            </a:r>
            <a:r>
              <a:rPr lang="nb-NO" sz="1200" b="0" i="0" u="none" strike="noStrike" kern="1200" baseline="0" dirty="0" smtClean="0">
                <a:solidFill>
                  <a:schemeClr val="tx1"/>
                </a:solidFill>
                <a:effectLst/>
                <a:latin typeface="+mn-lt"/>
                <a:ea typeface="+mn-ea"/>
                <a:cs typeface="+mn-cs"/>
              </a:rPr>
              <a:t> </a:t>
            </a:r>
            <a:r>
              <a:rPr lang="nb-NO" sz="1200" b="0" i="0" u="none" strike="noStrike" kern="1200" dirty="0" smtClean="0">
                <a:solidFill>
                  <a:schemeClr val="tx1"/>
                </a:solidFill>
                <a:effectLst/>
                <a:latin typeface="+mn-lt"/>
                <a:ea typeface="+mn-ea"/>
                <a:cs typeface="+mn-cs"/>
              </a:rPr>
              <a:t>spurte: Hvordan husker du din stefar? Janne svarte: Incest.</a:t>
            </a:r>
            <a:r>
              <a:rPr lang="nb-NO" sz="1200" b="0" i="0" u="none" strike="noStrike" kern="1200" baseline="0" dirty="0" smtClean="0">
                <a:solidFill>
                  <a:schemeClr val="tx1"/>
                </a:solidFill>
                <a:effectLst/>
                <a:latin typeface="+mn-lt"/>
                <a:ea typeface="+mn-ea"/>
                <a:cs typeface="+mn-cs"/>
              </a:rPr>
              <a:t> 2 min 15 </a:t>
            </a:r>
            <a:r>
              <a:rPr lang="nb-NO" sz="1200" b="0" i="0" u="none" strike="noStrike" kern="1200" dirty="0" smtClean="0">
                <a:solidFill>
                  <a:schemeClr val="tx1"/>
                </a:solidFill>
                <a:effectLst/>
                <a:latin typeface="+mn-lt"/>
                <a:ea typeface="+mn-ea"/>
                <a:cs typeface="+mn-cs"/>
              </a:rPr>
              <a:t> </a:t>
            </a:r>
            <a:endParaRPr lang="nb-NO" b="0" dirty="0" smtClean="0">
              <a:effectLst/>
            </a:endParaRPr>
          </a:p>
          <a:p>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4</a:t>
            </a:fld>
            <a:endParaRPr lang="nb-NO" dirty="0"/>
          </a:p>
        </p:txBody>
      </p:sp>
    </p:spTree>
    <p:extLst>
      <p:ext uri="{BB962C8B-B14F-4D97-AF65-F5344CB8AC3E}">
        <p14:creationId xmlns:p14="http://schemas.microsoft.com/office/powerpoint/2010/main" xmlns="" val="1317182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r>
              <a:rPr lang="nb-NO" sz="1200" b="0" i="0" u="none" strike="noStrike" kern="1200" dirty="0" smtClean="0">
                <a:solidFill>
                  <a:schemeClr val="tx1"/>
                </a:solidFill>
                <a:effectLst/>
                <a:latin typeface="+mn-lt"/>
                <a:ea typeface="+mn-ea"/>
                <a:cs typeface="+mn-cs"/>
              </a:rPr>
              <a:t>Ingunn:</a:t>
            </a:r>
            <a:r>
              <a:rPr lang="nb-NO" sz="1200" b="0" i="0" u="none" strike="noStrike" kern="1200" baseline="0" dirty="0" smtClean="0">
                <a:solidFill>
                  <a:schemeClr val="tx1"/>
                </a:solidFill>
                <a:effectLst/>
                <a:latin typeface="+mn-lt"/>
                <a:ea typeface="+mn-ea"/>
                <a:cs typeface="+mn-cs"/>
              </a:rPr>
              <a:t> </a:t>
            </a:r>
            <a:r>
              <a:rPr lang="nb-NO" sz="1200" b="0" i="0" u="none" strike="noStrike" kern="1200" dirty="0" smtClean="0">
                <a:solidFill>
                  <a:schemeClr val="tx1"/>
                </a:solidFill>
                <a:effectLst/>
                <a:latin typeface="+mn-lt"/>
                <a:ea typeface="+mn-ea"/>
                <a:cs typeface="+mn-cs"/>
              </a:rPr>
              <a:t>Dette er signaturen til Janne i dag. Den kan ikke brukes til å undertegne fullmakter eller innsynsbegjæringer. Det gjorde gravearbeidet ekstra krevende .</a:t>
            </a:r>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Det uvanlige i Jannes tilfelle, var at hun ikke hadde noen fungerende pårørende rundt seg, og ingen verge. Hun var hjerneskadet, hadde store talevansker, men var ikke umyndiggjort. Janne hadde ingen som ivaretok hennes interesser eller stilte krav på hennes vegne. </a:t>
            </a:r>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Det var heller ingen som kunne svare på det vi lurte mest på: hvem tar Jannes avgjørelser? </a:t>
            </a: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For oss fremsto det som om sykehjemmet tok alle avgjørelser over hodet på Janne. I de 13 årene hun hadde bodd der hadde ingen vurdert om Janne hadde samtykkekompetanse, altså evne til å påvirke egen behandling. </a:t>
            </a:r>
            <a:endParaRPr lang="nb-NO" b="0" dirty="0" smtClean="0">
              <a:effectLst/>
            </a:endParaRPr>
          </a:p>
          <a:p>
            <a:r>
              <a:rPr lang="nb-NO" b="0" dirty="0" smtClean="0">
                <a:effectLst/>
              </a:rPr>
              <a:t>3 min </a:t>
            </a:r>
            <a:br>
              <a:rPr lang="nb-NO" b="0" dirty="0" smtClean="0">
                <a:effectLst/>
              </a:rPr>
            </a:b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lnSpcReduction="10000"/>
          </a:bodyPr>
          <a:lstStyle/>
          <a:p>
            <a:pPr rtl="0"/>
            <a:r>
              <a:rPr lang="nb-NO" sz="1200" b="0" i="0" u="none" strike="noStrike" kern="1200" dirty="0" smtClean="0">
                <a:solidFill>
                  <a:schemeClr val="tx1"/>
                </a:solidFill>
                <a:effectLst/>
                <a:latin typeface="+mn-lt"/>
                <a:ea typeface="+mn-ea"/>
                <a:cs typeface="+mn-cs"/>
              </a:rPr>
              <a:t>Ingrid: </a:t>
            </a:r>
          </a:p>
          <a:p>
            <a:pPr rtl="0"/>
            <a:r>
              <a:rPr lang="nb-NO" sz="1200" b="0" i="0" u="none" strike="noStrike" kern="1200" dirty="0" smtClean="0">
                <a:solidFill>
                  <a:schemeClr val="tx1"/>
                </a:solidFill>
                <a:effectLst/>
                <a:latin typeface="+mn-lt"/>
                <a:ea typeface="+mn-ea"/>
                <a:cs typeface="+mn-cs"/>
              </a:rPr>
              <a:t>-Janne selv var tydelig på hva hun mente: </a:t>
            </a:r>
            <a:endParaRPr lang="nb-NO" b="0" dirty="0" smtClean="0">
              <a:effectLst/>
            </a:endParaRPr>
          </a:p>
          <a:p>
            <a:pPr rtl="0"/>
            <a:r>
              <a:rPr lang="nb-NO" sz="1200" b="0" i="0" u="none" strike="noStrike" kern="1200" dirty="0" smtClean="0">
                <a:solidFill>
                  <a:schemeClr val="tx1"/>
                </a:solidFill>
                <a:effectLst/>
                <a:latin typeface="+mn-lt"/>
                <a:ea typeface="+mn-ea"/>
                <a:cs typeface="+mn-cs"/>
              </a:rPr>
              <a:t>- Hun ville  ha svar på hvorfor ingen hadde grepet inn i barndommen og ønsket at BT skulle få innsyn i hennes papirer. </a:t>
            </a:r>
            <a:endParaRPr lang="nb-NO" b="0" dirty="0" smtClean="0">
              <a:effectLst/>
            </a:endParaRPr>
          </a:p>
          <a:p>
            <a:pPr rtl="0"/>
            <a:r>
              <a:rPr lang="nb-NO" sz="1200" b="0" i="0" u="none" strike="noStrike" kern="1200" dirty="0" smtClean="0">
                <a:solidFill>
                  <a:schemeClr val="tx1"/>
                </a:solidFill>
                <a:effectLst/>
                <a:latin typeface="+mn-lt"/>
                <a:ea typeface="+mn-ea"/>
                <a:cs typeface="+mn-cs"/>
              </a:rPr>
              <a:t>-Men hvordan skulle vi få ut disse dokumentene -  når hovedpersonen ikke kunne signere selv, eller hadde noen som kunne signere for seg? </a:t>
            </a:r>
            <a:endParaRPr lang="nb-NO" b="0" dirty="0" smtClean="0">
              <a:effectLst/>
            </a:endParaRPr>
          </a:p>
          <a:p>
            <a:pPr rtl="0"/>
            <a:r>
              <a:rPr lang="nb-NO" sz="1200" b="0" i="0" u="none" strike="noStrike" kern="1200" dirty="0" smtClean="0">
                <a:solidFill>
                  <a:schemeClr val="tx1"/>
                </a:solidFill>
                <a:effectLst/>
                <a:latin typeface="+mn-lt"/>
                <a:ea typeface="+mn-ea"/>
                <a:cs typeface="+mn-cs"/>
              </a:rPr>
              <a:t>-Vi måtte være kreative,</a:t>
            </a:r>
            <a:r>
              <a:rPr lang="nb-NO" sz="1200" b="0" i="0" u="none" strike="noStrike" kern="1200" baseline="0" dirty="0" smtClean="0">
                <a:solidFill>
                  <a:schemeClr val="tx1"/>
                </a:solidFill>
                <a:effectLst/>
                <a:latin typeface="+mn-lt"/>
                <a:ea typeface="+mn-ea"/>
                <a:cs typeface="+mn-cs"/>
              </a:rPr>
              <a:t> og vi laget en uvanlig pakke vedlegg til innsynssøknaden, med bla. et filmet samtykke fra Janne.</a:t>
            </a:r>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Det var ikke få ganger vi stanget hodet  i veggen under dokumentjakten. 3.30 min </a:t>
            </a:r>
            <a:r>
              <a:rPr lang="nb-NO" b="0" dirty="0" smtClean="0">
                <a:effectLst/>
              </a:rPr>
              <a:t/>
            </a:r>
            <a:br>
              <a:rPr lang="nb-NO" b="0" dirty="0" smtClean="0">
                <a:effectLst/>
              </a:rPr>
            </a:br>
            <a:endParaRPr lang="nb-NO" dirty="0"/>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6</a:t>
            </a:fld>
            <a:endParaRPr lang="nb-NO" dirty="0"/>
          </a:p>
        </p:txBody>
      </p:sp>
    </p:spTree>
    <p:extLst>
      <p:ext uri="{BB962C8B-B14F-4D97-AF65-F5344CB8AC3E}">
        <p14:creationId xmlns:p14="http://schemas.microsoft.com/office/powerpoint/2010/main" xmlns="" val="1878529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10000"/>
          </a:bodyPr>
          <a:lstStyle/>
          <a:p>
            <a:pPr rtl="0"/>
            <a:r>
              <a:rPr lang="nb-NO" sz="1200" b="0" i="0" u="none" strike="noStrike" kern="1200" dirty="0" smtClean="0">
                <a:solidFill>
                  <a:schemeClr val="tx1"/>
                </a:solidFill>
                <a:effectLst/>
                <a:latin typeface="+mn-lt"/>
                <a:ea typeface="+mn-ea"/>
                <a:cs typeface="+mn-cs"/>
              </a:rPr>
              <a:t>Janne hadde ikke hatt kontakt med lillebroren Ronny på 13 år. Det eneste vi visste om ham, var at han var tung narkoman. Vi fant</a:t>
            </a:r>
            <a:r>
              <a:rPr lang="nb-NO" sz="1200" b="0" i="0" u="none" strike="noStrike" kern="1200" baseline="0" dirty="0" smtClean="0">
                <a:solidFill>
                  <a:schemeClr val="tx1"/>
                </a:solidFill>
                <a:effectLst/>
                <a:latin typeface="+mn-lt"/>
                <a:ea typeface="+mn-ea"/>
                <a:cs typeface="+mn-cs"/>
              </a:rPr>
              <a:t> ham etter tre måneder.  </a:t>
            </a:r>
            <a:endParaRPr lang="nb-NO" sz="1200" b="0" i="0" u="none" strike="noStrike" kern="1200" dirty="0" smtClean="0">
              <a:solidFill>
                <a:schemeClr val="tx1"/>
              </a:solidFill>
              <a:effectLst/>
              <a:latin typeface="+mn-lt"/>
              <a:ea typeface="+mn-ea"/>
              <a:cs typeface="+mn-cs"/>
            </a:endParaRPr>
          </a:p>
          <a:p>
            <a:pPr rtl="0"/>
            <a:r>
              <a:rPr lang="nb-NO" sz="1200" b="0" i="0" u="none" strike="noStrike" kern="1200" dirty="0" smtClean="0">
                <a:solidFill>
                  <a:schemeClr val="tx1"/>
                </a:solidFill>
                <a:effectLst/>
                <a:latin typeface="+mn-lt"/>
                <a:ea typeface="+mn-ea"/>
                <a:cs typeface="+mn-cs"/>
              </a:rPr>
              <a:t>Ronny kunne gi oss svar på noe vi hadde lurt på hele tiden: hvorfor kollapset Janne da hun var 27 år? </a:t>
            </a:r>
            <a:endParaRPr lang="nb-NO" b="0" dirty="0" smtClean="0">
              <a:effectLst/>
            </a:endParaRPr>
          </a:p>
          <a:p>
            <a:pPr rtl="0"/>
            <a:r>
              <a:rPr lang="nb-NO" sz="1200" b="0" i="0" u="none" strike="noStrike" kern="1200" dirty="0" smtClean="0">
                <a:solidFill>
                  <a:schemeClr val="tx1"/>
                </a:solidFill>
                <a:effectLst/>
                <a:latin typeface="+mn-lt"/>
                <a:ea typeface="+mn-ea"/>
                <a:cs typeface="+mn-cs"/>
              </a:rPr>
              <a:t>Årsaken var årevis med overgrep, som førte til at Janne hatet kroppen sin. Maten var det eneste hun kunne kontrollere selv. Janne sluttet å spise. </a:t>
            </a:r>
            <a:endParaRPr lang="nb-NO" b="0" dirty="0" smtClean="0">
              <a:effectLst/>
            </a:endParaRPr>
          </a:p>
          <a:p>
            <a:pPr rtl="0"/>
            <a:r>
              <a:rPr lang="nb-NO" sz="1200" b="0" i="0" u="none" strike="noStrike" kern="1200" dirty="0" smtClean="0">
                <a:solidFill>
                  <a:schemeClr val="tx1"/>
                </a:solidFill>
                <a:effectLst/>
                <a:latin typeface="+mn-lt"/>
                <a:ea typeface="+mn-ea"/>
                <a:cs typeface="+mn-cs"/>
              </a:rPr>
              <a:t>Ronny kunne fylle ut bitene til den delen av historien der vi bare hadde spørsmål, ingen fakta. 4 min </a:t>
            </a:r>
            <a:endParaRPr lang="nb-NO" b="0" dirty="0" smtClean="0">
              <a:effectLst/>
            </a:endParaRPr>
          </a:p>
          <a:p>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7</a:t>
            </a:fld>
            <a:endParaRPr lang="nb-NO" dirty="0"/>
          </a:p>
        </p:txBody>
      </p:sp>
    </p:spTree>
    <p:extLst>
      <p:ext uri="{BB962C8B-B14F-4D97-AF65-F5344CB8AC3E}">
        <p14:creationId xmlns:p14="http://schemas.microsoft.com/office/powerpoint/2010/main" xmlns="" val="2703114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rtl="0">
              <a:buFontTx/>
              <a:buChar char="-"/>
            </a:pPr>
            <a:r>
              <a:rPr lang="nb-NO" sz="1200" b="0" i="0" u="none" strike="noStrike" kern="1200" dirty="0" smtClean="0">
                <a:solidFill>
                  <a:schemeClr val="tx1"/>
                </a:solidFill>
                <a:effectLst/>
                <a:latin typeface="+mn-lt"/>
                <a:ea typeface="+mn-ea"/>
                <a:cs typeface="+mn-cs"/>
              </a:rPr>
              <a:t>Vi hadde mye udatert informasjon.</a:t>
            </a:r>
            <a:r>
              <a:rPr lang="nb-NO" sz="1200" b="0" i="0" u="none" strike="noStrike" kern="1200" baseline="0" dirty="0" smtClean="0">
                <a:solidFill>
                  <a:schemeClr val="tx1"/>
                </a:solidFill>
                <a:effectLst/>
                <a:latin typeface="+mn-lt"/>
                <a:ea typeface="+mn-ea"/>
                <a:cs typeface="+mn-cs"/>
              </a:rPr>
              <a:t> For å pusle sammen Jannes liv laget vi </a:t>
            </a:r>
            <a:r>
              <a:rPr lang="nb-NO" sz="1200" b="0" i="0" u="none" strike="noStrike" kern="1200" dirty="0" smtClean="0">
                <a:solidFill>
                  <a:schemeClr val="tx1"/>
                </a:solidFill>
                <a:effectLst/>
                <a:latin typeface="+mn-lt"/>
                <a:ea typeface="+mn-ea"/>
                <a:cs typeface="+mn-cs"/>
              </a:rPr>
              <a:t>en kronologisk tidslinje i </a:t>
            </a:r>
            <a:r>
              <a:rPr lang="nb-NO" sz="1200" b="0" i="0" u="none" strike="noStrike" kern="1200" dirty="0" err="1" smtClean="0">
                <a:solidFill>
                  <a:schemeClr val="tx1"/>
                </a:solidFill>
                <a:effectLst/>
                <a:latin typeface="+mn-lt"/>
                <a:ea typeface="+mn-ea"/>
                <a:cs typeface="+mn-cs"/>
              </a:rPr>
              <a:t>google</a:t>
            </a:r>
            <a:r>
              <a:rPr lang="nb-NO" sz="1200" b="0" i="0" u="none" strike="noStrike" kern="1200" dirty="0" smtClean="0">
                <a:solidFill>
                  <a:schemeClr val="tx1"/>
                </a:solidFill>
                <a:effectLst/>
                <a:latin typeface="+mn-lt"/>
                <a:ea typeface="+mn-ea"/>
                <a:cs typeface="+mn-cs"/>
              </a:rPr>
              <a:t> </a:t>
            </a:r>
            <a:r>
              <a:rPr lang="nb-NO" sz="1200" b="0" i="0" u="none" strike="noStrike" kern="1200" dirty="0" err="1" smtClean="0">
                <a:solidFill>
                  <a:schemeClr val="tx1"/>
                </a:solidFill>
                <a:effectLst/>
                <a:latin typeface="+mn-lt"/>
                <a:ea typeface="+mn-ea"/>
                <a:cs typeface="+mn-cs"/>
              </a:rPr>
              <a:t>docs</a:t>
            </a:r>
            <a:r>
              <a:rPr lang="nb-NO" sz="1200" b="0" i="0" u="none" strike="noStrike" kern="1200" dirty="0" smtClean="0">
                <a:solidFill>
                  <a:schemeClr val="tx1"/>
                </a:solidFill>
                <a:effectLst/>
                <a:latin typeface="+mn-lt"/>
                <a:ea typeface="+mn-ea"/>
                <a:cs typeface="+mn-cs"/>
              </a:rPr>
              <a:t>. </a:t>
            </a:r>
            <a:endParaRPr lang="nb-NO" b="0" dirty="0" smtClean="0">
              <a:effectLst/>
            </a:endParaRPr>
          </a:p>
          <a:p>
            <a:pPr rtl="0"/>
            <a:r>
              <a:rPr lang="nb-NO" sz="1200" b="0" i="0" u="none" strike="noStrike" kern="1200" dirty="0" smtClean="0">
                <a:solidFill>
                  <a:schemeClr val="tx1"/>
                </a:solidFill>
                <a:effectLst/>
                <a:latin typeface="+mn-lt"/>
                <a:ea typeface="+mn-ea"/>
                <a:cs typeface="+mn-cs"/>
              </a:rPr>
              <a:t>- Etterhvert som puslespillbrikkene falt på plass, kunne vi løse gåte etter gåte.</a:t>
            </a:r>
            <a:r>
              <a:rPr lang="nb-NO" sz="1200" b="0" i="0" u="none" strike="noStrike" kern="1200" baseline="0" dirty="0" smtClean="0">
                <a:solidFill>
                  <a:schemeClr val="tx1"/>
                </a:solidFill>
                <a:effectLst/>
                <a:latin typeface="+mn-lt"/>
                <a:ea typeface="+mn-ea"/>
                <a:cs typeface="+mn-cs"/>
              </a:rPr>
              <a:t> Vi </a:t>
            </a:r>
            <a:endParaRPr lang="nb-NO" b="0" dirty="0" smtClean="0">
              <a:effectLst/>
            </a:endParaRPr>
          </a:p>
          <a:p>
            <a:pPr rtl="0"/>
            <a:r>
              <a:rPr lang="nb-NO" sz="1200" b="0" i="0" u="none" strike="noStrike" kern="1200" dirty="0" smtClean="0">
                <a:solidFill>
                  <a:schemeClr val="tx1"/>
                </a:solidFill>
                <a:effectLst/>
                <a:latin typeface="+mn-lt"/>
                <a:ea typeface="+mn-ea"/>
                <a:cs typeface="+mn-cs"/>
              </a:rPr>
              <a:t>redigerte tidslinjen daglig.  </a:t>
            </a:r>
            <a:endParaRPr lang="nb-NO" b="0" dirty="0" smtClean="0">
              <a:effectLst/>
            </a:endParaRPr>
          </a:p>
          <a:p>
            <a:pPr rtl="0"/>
            <a:r>
              <a:rPr lang="nb-NO" sz="1200" b="0" i="0" u="none" strike="noStrike" kern="1200" dirty="0" smtClean="0">
                <a:solidFill>
                  <a:schemeClr val="tx1"/>
                </a:solidFill>
                <a:effectLst/>
                <a:latin typeface="+mn-lt"/>
                <a:ea typeface="+mn-ea"/>
                <a:cs typeface="+mn-cs"/>
              </a:rPr>
              <a:t>- Var vårt viktigste arbeidsverktøy hele veien. 4 min 15</a:t>
            </a:r>
            <a:endParaRPr lang="nb-NO" b="0" dirty="0" smtClean="0">
              <a:effectLst/>
            </a:endParaRPr>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8</a:t>
            </a:fld>
            <a:endParaRPr lang="nb-NO" dirty="0"/>
          </a:p>
        </p:txBody>
      </p:sp>
    </p:spTree>
    <p:extLst>
      <p:ext uri="{BB962C8B-B14F-4D97-AF65-F5344CB8AC3E}">
        <p14:creationId xmlns:p14="http://schemas.microsoft.com/office/powerpoint/2010/main" xmlns="" val="1601625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7500" lnSpcReduction="20000"/>
          </a:bodyPr>
          <a:lstStyle/>
          <a:p>
            <a:pPr rtl="0"/>
            <a:r>
              <a:rPr lang="nb-NO" sz="1200" b="0" i="0" u="none" strike="noStrike" kern="1200" dirty="0" smtClean="0">
                <a:solidFill>
                  <a:schemeClr val="tx1"/>
                </a:solidFill>
                <a:effectLst/>
                <a:latin typeface="+mn-lt"/>
                <a:ea typeface="+mn-ea"/>
                <a:cs typeface="+mn-cs"/>
              </a:rPr>
              <a:t>Ingunn: </a:t>
            </a:r>
          </a:p>
          <a:p>
            <a:pPr rtl="0"/>
            <a:r>
              <a:rPr lang="nb-NO" sz="1200" b="0" i="0" u="none" strike="noStrike" kern="1200" dirty="0" smtClean="0">
                <a:solidFill>
                  <a:schemeClr val="tx1"/>
                </a:solidFill>
                <a:effectLst/>
                <a:latin typeface="+mn-lt"/>
                <a:ea typeface="+mn-ea"/>
                <a:cs typeface="+mn-cs"/>
              </a:rPr>
              <a:t>Vi møtte mange hindringer underveis,</a:t>
            </a:r>
            <a:r>
              <a:rPr lang="nb-NO" sz="1200" b="0" i="0" u="none" strike="noStrike" kern="1200" baseline="0" dirty="0" smtClean="0">
                <a:solidFill>
                  <a:schemeClr val="tx1"/>
                </a:solidFill>
                <a:effectLst/>
                <a:latin typeface="+mn-lt"/>
                <a:ea typeface="+mn-ea"/>
                <a:cs typeface="+mn-cs"/>
              </a:rPr>
              <a:t> en av de vanskeligste var usikkerheten rundt Jannes samtykkekompetanse. Kort sagt mente vi at Janne kunne ta egne avgjørelser, mens sykehjemmet hun bor på, mente at hun ikke kunne det. Etter noen måneders graving, fikk vi denne mailen fra Jannes lege: </a:t>
            </a:r>
          </a:p>
          <a:p>
            <a:pPr rtl="0"/>
            <a:endParaRPr lang="nb-NO" sz="1200" b="0" i="0" u="none" strike="noStrike" kern="1200" dirty="0" smtClean="0">
              <a:solidFill>
                <a:schemeClr val="tx1"/>
              </a:solidFill>
              <a:effectLst/>
              <a:latin typeface="+mn-lt"/>
              <a:ea typeface="+mn-ea"/>
              <a:cs typeface="+mn-cs"/>
            </a:endParaRPr>
          </a:p>
          <a:p>
            <a:pPr rtl="0"/>
            <a:r>
              <a:rPr lang="nb-NO" sz="1200" b="0" i="0" u="none" strike="noStrike" kern="1200" dirty="0" smtClean="0">
                <a:solidFill>
                  <a:schemeClr val="tx1"/>
                </a:solidFill>
                <a:effectLst/>
                <a:latin typeface="+mn-lt"/>
                <a:ea typeface="+mn-ea"/>
                <a:cs typeface="+mn-cs"/>
              </a:rPr>
              <a:t>“Jeg kan opplyse deg om at Janne Eliassen etter medisinsk vurdering ikke er samtykkekompetent i forhold til planlagt artikkel i avis. </a:t>
            </a:r>
            <a:endParaRPr lang="nb-NO" b="0" dirty="0" smtClean="0">
              <a:effectLst/>
            </a:endParaRP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Håper dette er oppklarende!”</a:t>
            </a:r>
            <a:endParaRPr lang="nb-NO" b="0" dirty="0" smtClean="0">
              <a:effectLst/>
            </a:endParaRPr>
          </a:p>
          <a:p>
            <a:pPr rtl="0"/>
            <a:r>
              <a:rPr lang="nb-NO" b="0" dirty="0" smtClean="0">
                <a:effectLst/>
              </a:rPr>
              <a:t/>
            </a:r>
            <a:br>
              <a:rPr lang="nb-NO" b="0" dirty="0" smtClean="0">
                <a:effectLst/>
              </a:rPr>
            </a:br>
            <a:r>
              <a:rPr lang="nb-NO" b="0" dirty="0" smtClean="0">
                <a:effectLst/>
              </a:rPr>
              <a:t>Det var ikke spesielt oppklarende, og førte</a:t>
            </a:r>
            <a:r>
              <a:rPr lang="nb-NO" b="0" baseline="0" dirty="0" smtClean="0">
                <a:effectLst/>
              </a:rPr>
              <a:t> til noen tøffe redaktøravgjørelser som måtte tas. </a:t>
            </a:r>
            <a:r>
              <a:rPr lang="nb-NO" b="0" dirty="0" smtClean="0">
                <a:effectLst/>
              </a:rPr>
              <a:t>Etter</a:t>
            </a:r>
            <a:r>
              <a:rPr lang="nb-NO" b="0" baseline="0" dirty="0" smtClean="0">
                <a:effectLst/>
              </a:rPr>
              <a:t> mange møter med Janne var vi så sikre på at hun forsto hva det innebar å være i avisen, at vi valgte å overprøve legens vurdering, og fortsette arbeidet med saken. </a:t>
            </a:r>
          </a:p>
          <a:p>
            <a:pPr rtl="0"/>
            <a:r>
              <a:rPr lang="nb-NO" b="0" dirty="0" smtClean="0">
                <a:effectLst/>
              </a:rPr>
              <a:t/>
            </a:r>
            <a:br>
              <a:rPr lang="nb-NO" b="0" dirty="0" smtClean="0">
                <a:effectLst/>
              </a:rPr>
            </a:br>
            <a:r>
              <a:rPr lang="nb-NO" sz="1200" b="0" i="0" u="none" strike="noStrike" kern="1200" dirty="0" smtClean="0">
                <a:solidFill>
                  <a:schemeClr val="tx1"/>
                </a:solidFill>
                <a:effectLst/>
                <a:latin typeface="+mn-lt"/>
                <a:ea typeface="+mn-ea"/>
                <a:cs typeface="+mn-cs"/>
              </a:rPr>
              <a:t>Legens vurdering førte likevel til mange praktiske hinder for oss. </a:t>
            </a:r>
            <a:endParaRPr lang="nb-NO" b="0" dirty="0" smtClean="0">
              <a:effectLst/>
            </a:endParaRPr>
          </a:p>
          <a:p>
            <a:pPr rtl="0"/>
            <a:r>
              <a:rPr lang="nb-NO" sz="1200" b="0" i="0" u="none" strike="noStrike" kern="1200" dirty="0" smtClean="0">
                <a:solidFill>
                  <a:schemeClr val="tx1"/>
                </a:solidFill>
                <a:effectLst/>
                <a:latin typeface="+mn-lt"/>
                <a:ea typeface="+mn-ea"/>
                <a:cs typeface="+mn-cs"/>
              </a:rPr>
              <a:t>Dokumentene vi søkte om innsyn i, ble sendt til Jannes postadresse, som var på sykehjemmet. Siden</a:t>
            </a:r>
            <a:r>
              <a:rPr lang="nb-NO" sz="1200" b="0" i="0" u="none" strike="noStrike" kern="1200" baseline="0" dirty="0" smtClean="0">
                <a:solidFill>
                  <a:schemeClr val="tx1"/>
                </a:solidFill>
                <a:effectLst/>
                <a:latin typeface="+mn-lt"/>
                <a:ea typeface="+mn-ea"/>
                <a:cs typeface="+mn-cs"/>
              </a:rPr>
              <a:t> sykehjemmet mente Janne ikke kunne bestemme selv, ble papirene lagt på bestyrerens kontor, uten at hverken Janne eller vi fikk se dem. </a:t>
            </a:r>
            <a:endParaRPr lang="nb-NO" b="0" dirty="0" smtClean="0">
              <a:effectLst/>
            </a:endParaRPr>
          </a:p>
          <a:p>
            <a:pPr rtl="0"/>
            <a:r>
              <a:rPr lang="nb-NO" b="0" dirty="0" smtClean="0">
                <a:effectLst/>
              </a:rPr>
              <a:t>5 min 15 </a:t>
            </a:r>
            <a:br>
              <a:rPr lang="nb-NO" b="0" dirty="0" smtClean="0">
                <a:effectLst/>
              </a:rPr>
            </a:br>
            <a:endParaRPr lang="nb-NO" b="0" dirty="0" smtClean="0">
              <a:effectLst/>
            </a:endParaRPr>
          </a:p>
          <a:p>
            <a:pPr rtl="0"/>
            <a:r>
              <a:rPr lang="nb-NO" b="0" dirty="0" smtClean="0">
                <a:effectLst/>
              </a:rPr>
              <a:t/>
            </a:r>
            <a:br>
              <a:rPr lang="nb-NO" b="0" dirty="0" smtClean="0">
                <a:effectLst/>
              </a:rPr>
            </a:br>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9</a:t>
            </a:fld>
            <a:endParaRPr lang="nb-NO" dirty="0"/>
          </a:p>
        </p:txBody>
      </p:sp>
    </p:spTree>
    <p:extLst>
      <p:ext uri="{BB962C8B-B14F-4D97-AF65-F5344CB8AC3E}">
        <p14:creationId xmlns:p14="http://schemas.microsoft.com/office/powerpoint/2010/main" xmlns="" val="4059625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smtClean="0">
                <a:solidFill>
                  <a:schemeClr val="tx1"/>
                </a:solidFill>
                <a:effectLst/>
                <a:latin typeface="+mn-lt"/>
                <a:ea typeface="+mn-ea"/>
                <a:cs typeface="+mn-cs"/>
              </a:rPr>
              <a:t>Ingrid: Janne og Ronny er ekstremt sårbare mennesker, derfor strakk vi</a:t>
            </a:r>
            <a:r>
              <a:rPr lang="nb-NO" sz="1200" b="0" i="0" u="none" strike="noStrike" kern="1200" baseline="0" dirty="0" smtClean="0">
                <a:solidFill>
                  <a:schemeClr val="tx1"/>
                </a:solidFill>
                <a:effectLst/>
                <a:latin typeface="+mn-lt"/>
                <a:ea typeface="+mn-ea"/>
                <a:cs typeface="+mn-cs"/>
              </a:rPr>
              <a:t> oss ekstra langt for å sikre at de ble godt nok ivaretatt. Her er Janne på besøk i prosjektrommet. Hun visste ikke hva internett var, og vi brukte derfor mye tid på å vise henne hva en multimediepresentasjon er. 5 min35</a:t>
            </a:r>
            <a:endParaRPr lang="nb-NO" sz="1200" b="0" i="0" u="none" strike="noStrike" kern="1200" dirty="0" smtClean="0">
              <a:solidFill>
                <a:schemeClr val="tx1"/>
              </a:solidFill>
              <a:effectLst/>
              <a:latin typeface="+mn-lt"/>
              <a:ea typeface="+mn-ea"/>
              <a:cs typeface="+mn-cs"/>
            </a:endParaRPr>
          </a:p>
          <a:p>
            <a:pPr rtl="0"/>
            <a:endParaRPr lang="nb-NO" sz="1200" b="0" i="0" u="none" strike="noStrike" kern="1200" dirty="0" smtClean="0">
              <a:solidFill>
                <a:schemeClr val="tx1"/>
              </a:solidFill>
              <a:effectLst/>
              <a:latin typeface="+mn-lt"/>
              <a:ea typeface="+mn-ea"/>
              <a:cs typeface="+mn-cs"/>
            </a:endParaRPr>
          </a:p>
          <a:p>
            <a:r>
              <a:rPr lang="nb-NO" dirty="0" smtClean="0"/>
              <a:t/>
            </a:r>
            <a:br>
              <a:rPr lang="nb-NO" dirty="0" smtClean="0"/>
            </a:br>
            <a:endParaRPr lang="nb-NO" dirty="0"/>
          </a:p>
        </p:txBody>
      </p:sp>
      <p:sp>
        <p:nvSpPr>
          <p:cNvPr id="4" name="Plassholder for lysbildenummer 3"/>
          <p:cNvSpPr>
            <a:spLocks noGrp="1"/>
          </p:cNvSpPr>
          <p:nvPr>
            <p:ph type="sldNum" sz="quarter" idx="10"/>
          </p:nvPr>
        </p:nvSpPr>
        <p:spPr/>
        <p:txBody>
          <a:bodyPr/>
          <a:lstStyle/>
          <a:p>
            <a:fld id="{CA30EF10-E9A5-4AF1-AD25-3881CC6BA7D1}" type="slidenum">
              <a:rPr lang="nb-NO" smtClean="0"/>
              <a:pPr/>
              <a:t>10</a:t>
            </a:fld>
            <a:endParaRPr lang="nb-NO" dirty="0"/>
          </a:p>
        </p:txBody>
      </p:sp>
    </p:spTree>
    <p:extLst>
      <p:ext uri="{BB962C8B-B14F-4D97-AF65-F5344CB8AC3E}">
        <p14:creationId xmlns:p14="http://schemas.microsoft.com/office/powerpoint/2010/main" xmlns="" val="664341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4" name="Bilde 3" descr="logobunn_forside.jpg"/>
          <p:cNvPicPr>
            <a:picLocks noChangeAspect="1"/>
          </p:cNvPicPr>
          <p:nvPr userDrawn="1"/>
        </p:nvPicPr>
        <p:blipFill>
          <a:blip r:embed="rId2" cstate="print"/>
          <a:stretch>
            <a:fillRect/>
          </a:stretch>
        </p:blipFill>
        <p:spPr>
          <a:xfrm>
            <a:off x="0" y="5321808"/>
            <a:ext cx="9144000" cy="1536192"/>
          </a:xfrm>
          <a:prstGeom prst="rect">
            <a:avLst/>
          </a:prstGeom>
        </p:spPr>
      </p:pic>
      <p:sp>
        <p:nvSpPr>
          <p:cNvPr id="5" name="Tittel 1"/>
          <p:cNvSpPr>
            <a:spLocks noGrp="1"/>
          </p:cNvSpPr>
          <p:nvPr>
            <p:ph type="ctrTitle" hasCustomPrompt="1"/>
          </p:nvPr>
        </p:nvSpPr>
        <p:spPr>
          <a:xfrm>
            <a:off x="539552" y="836712"/>
            <a:ext cx="7056784" cy="1800200"/>
          </a:xfrm>
          <a:prstGeom prst="rect">
            <a:avLst/>
          </a:prstGeom>
        </p:spPr>
        <p:txBody>
          <a:bodyPr anchor="t">
            <a:noAutofit/>
          </a:bodyPr>
          <a:lstStyle>
            <a:lvl1pPr algn="l">
              <a:lnSpc>
                <a:spcPts val="4800"/>
              </a:lnSpc>
              <a:defRPr sz="4000" b="0" baseline="0">
                <a:solidFill>
                  <a:schemeClr val="bg2"/>
                </a:solidFill>
                <a:latin typeface="Arial" pitchFamily="34" charset="0"/>
              </a:defRPr>
            </a:lvl1pPr>
          </a:lstStyle>
          <a:p>
            <a:r>
              <a:rPr lang="nb-NO" dirty="0" smtClean="0"/>
              <a:t>Tittel på </a:t>
            </a:r>
            <a:br>
              <a:rPr lang="nb-NO" dirty="0" smtClean="0"/>
            </a:br>
            <a:r>
              <a:rPr lang="nb-NO" dirty="0" smtClean="0"/>
              <a:t>presentasjonen</a:t>
            </a:r>
            <a:endParaRPr lang="nb-NO" dirty="0"/>
          </a:p>
        </p:txBody>
      </p:sp>
      <p:sp>
        <p:nvSpPr>
          <p:cNvPr id="10" name="Plassholder for tekst 9"/>
          <p:cNvSpPr>
            <a:spLocks noGrp="1"/>
          </p:cNvSpPr>
          <p:nvPr>
            <p:ph type="body" sz="quarter" idx="10" hasCustomPrompt="1"/>
          </p:nvPr>
        </p:nvSpPr>
        <p:spPr>
          <a:xfrm>
            <a:off x="611212" y="3429000"/>
            <a:ext cx="2160588" cy="360040"/>
          </a:xfrm>
          <a:prstGeom prst="rect">
            <a:avLst/>
          </a:prstGeom>
        </p:spPr>
        <p:txBody>
          <a:bodyPr/>
          <a:lstStyle>
            <a:lvl1pPr>
              <a:buNone/>
              <a:defRPr sz="1400" b="1">
                <a:solidFill>
                  <a:schemeClr val="tx1"/>
                </a:solidFill>
                <a:latin typeface="Arial" pitchFamily="34" charset="0"/>
                <a:cs typeface="Arial" pitchFamily="34" charset="0"/>
              </a:defRPr>
            </a:lvl1pPr>
          </a:lstStyle>
          <a:p>
            <a:pPr lvl="0"/>
            <a:r>
              <a:rPr lang="nb-NO" dirty="0" smtClean="0"/>
              <a:t>Navn</a:t>
            </a:r>
          </a:p>
        </p:txBody>
      </p:sp>
      <p:sp>
        <p:nvSpPr>
          <p:cNvPr id="7" name="Plassholder for tekst 9"/>
          <p:cNvSpPr>
            <a:spLocks noGrp="1"/>
          </p:cNvSpPr>
          <p:nvPr>
            <p:ph type="body" sz="quarter" idx="11" hasCustomPrompt="1"/>
          </p:nvPr>
        </p:nvSpPr>
        <p:spPr>
          <a:xfrm>
            <a:off x="611212" y="3717032"/>
            <a:ext cx="2160588" cy="360040"/>
          </a:xfrm>
          <a:prstGeom prst="rect">
            <a:avLst/>
          </a:prstGeom>
        </p:spPr>
        <p:txBody>
          <a:bodyPr/>
          <a:lstStyle>
            <a:lvl1pPr>
              <a:buNone/>
              <a:defRPr sz="1000" b="0" i="0" baseline="0">
                <a:solidFill>
                  <a:schemeClr val="bg1">
                    <a:lumMod val="65000"/>
                  </a:schemeClr>
                </a:solidFill>
                <a:latin typeface="Arial" pitchFamily="34" charset="0"/>
                <a:cs typeface="Arial" pitchFamily="34" charset="0"/>
              </a:defRPr>
            </a:lvl1pPr>
          </a:lstStyle>
          <a:p>
            <a:pPr lvl="0"/>
            <a:r>
              <a:rPr lang="nb-NO" dirty="0" smtClean="0"/>
              <a:t>E-post / </a:t>
            </a:r>
            <a:r>
              <a:rPr lang="nb-NO" dirty="0" err="1" smtClean="0"/>
              <a:t>twitter</a:t>
            </a:r>
            <a:r>
              <a:rPr lang="nb-NO" dirty="0" smtClean="0"/>
              <a:t> / etc..</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ram lite">
    <p:spTree>
      <p:nvGrpSpPr>
        <p:cNvPr id="1" name=""/>
        <p:cNvGrpSpPr/>
        <p:nvPr/>
      </p:nvGrpSpPr>
      <p:grpSpPr>
        <a:xfrm>
          <a:off x="0" y="0"/>
          <a:ext cx="0" cy="0"/>
          <a:chOff x="0" y="0"/>
          <a:chExt cx="0" cy="0"/>
        </a:xfrm>
      </p:grpSpPr>
      <p:sp>
        <p:nvSpPr>
          <p:cNvPr id="6" name="Plassholder for diagram 5"/>
          <p:cNvSpPr>
            <a:spLocks noGrp="1"/>
          </p:cNvSpPr>
          <p:nvPr>
            <p:ph type="chart" sz="quarter" idx="10"/>
          </p:nvPr>
        </p:nvSpPr>
        <p:spPr>
          <a:xfrm>
            <a:off x="540569" y="1844824"/>
            <a:ext cx="4535487" cy="4175621"/>
          </a:xfrm>
          <a:prstGeom prst="rect">
            <a:avLst/>
          </a:prstGeom>
        </p:spPr>
        <p:txBody>
          <a:bodyPr/>
          <a:lstStyle>
            <a:lvl1pPr>
              <a:defRPr>
                <a:solidFill>
                  <a:schemeClr val="bg1"/>
                </a:solidFill>
              </a:defRPr>
            </a:lvl1pPr>
          </a:lstStyle>
          <a:p>
            <a:r>
              <a:rPr lang="nb-NO" smtClean="0"/>
              <a:t>Klikk ikonet for å legge til et diagram</a:t>
            </a:r>
            <a:endParaRPr lang="nb-NO" dirty="0"/>
          </a:p>
        </p:txBody>
      </p:sp>
      <p:sp>
        <p:nvSpPr>
          <p:cNvPr id="12" name="Plassholder for tekst 11"/>
          <p:cNvSpPr>
            <a:spLocks noGrp="1"/>
          </p:cNvSpPr>
          <p:nvPr>
            <p:ph type="body" sz="quarter" idx="11" hasCustomPrompt="1"/>
          </p:nvPr>
        </p:nvSpPr>
        <p:spPr>
          <a:xfrm>
            <a:off x="5364088" y="5013176"/>
            <a:ext cx="3240088" cy="1008063"/>
          </a:xfrm>
          <a:prstGeom prst="rect">
            <a:avLst/>
          </a:prstGeom>
        </p:spPr>
        <p:txBody>
          <a:bodyPr>
            <a:normAutofit/>
          </a:bodyPr>
          <a:lstStyle>
            <a:lvl1pPr marL="0">
              <a:buFontTx/>
              <a:buNone/>
              <a:defRPr sz="1200" baseline="0">
                <a:solidFill>
                  <a:schemeClr val="accent6">
                    <a:lumMod val="75000"/>
                  </a:schemeClr>
                </a:solidFill>
                <a:latin typeface="Arial" pitchFamily="34" charset="0"/>
                <a:cs typeface="Arial" pitchFamily="34" charset="0"/>
              </a:defRPr>
            </a:lvl1pPr>
            <a:lvl2pPr>
              <a:buFontTx/>
              <a:buNone/>
              <a:defRPr/>
            </a:lvl2pPr>
            <a:lvl3pPr>
              <a:buFontTx/>
              <a:buNone/>
              <a:defRPr/>
            </a:lvl3pPr>
            <a:lvl4pPr>
              <a:buFontTx/>
              <a:buNone/>
              <a:defRPr/>
            </a:lvl4pPr>
            <a:lvl5pPr>
              <a:buFontTx/>
              <a:buNone/>
              <a:defRPr/>
            </a:lvl5pPr>
          </a:lstStyle>
          <a:p>
            <a:pPr lvl="0"/>
            <a:r>
              <a:rPr lang="nb-NO" dirty="0" smtClean="0"/>
              <a:t>Klikk for å legge inn en forklarende tekst til diagrammet.</a:t>
            </a:r>
            <a:endParaRPr lang="nb-NO" dirty="0"/>
          </a:p>
        </p:txBody>
      </p:sp>
      <p:sp>
        <p:nvSpPr>
          <p:cNvPr id="9" name="Tittel 1"/>
          <p:cNvSpPr>
            <a:spLocks noGrp="1"/>
          </p:cNvSpPr>
          <p:nvPr>
            <p:ph type="ctrTitle" hasCustomPrompt="1"/>
          </p:nvPr>
        </p:nvSpPr>
        <p:spPr>
          <a:xfrm>
            <a:off x="518864" y="404664"/>
            <a:ext cx="7869560" cy="936104"/>
          </a:xfrm>
          <a:prstGeom prst="rect">
            <a:avLst/>
          </a:prstGeom>
        </p:spPr>
        <p:txBody>
          <a:bodyPr anchor="t">
            <a:noAutofit/>
          </a:bodyPr>
          <a:lstStyle>
            <a:lvl1pPr algn="l">
              <a:lnSpc>
                <a:spcPts val="3000"/>
              </a:lnSpc>
              <a:defRPr sz="2400" b="1" baseline="0">
                <a:solidFill>
                  <a:schemeClr val="bg2"/>
                </a:solidFill>
                <a:latin typeface="+mj-lt"/>
              </a:defRPr>
            </a:lvl1pPr>
          </a:lstStyle>
          <a:p>
            <a:r>
              <a:rPr lang="nb-NO" dirty="0" smtClean="0"/>
              <a:t>Klikk for å sette inn overskrift</a:t>
            </a:r>
            <a:endParaRPr lang="nb-NO" dirty="0"/>
          </a:p>
        </p:txBody>
      </p:sp>
      <p:sp>
        <p:nvSpPr>
          <p:cNvPr id="7"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defRPr>
            </a:lvl1pPr>
          </a:lstStyle>
          <a:p>
            <a:endParaRPr lang="nb-NO"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gram - stort">
    <p:spTree>
      <p:nvGrpSpPr>
        <p:cNvPr id="1" name=""/>
        <p:cNvGrpSpPr/>
        <p:nvPr/>
      </p:nvGrpSpPr>
      <p:grpSpPr>
        <a:xfrm>
          <a:off x="0" y="0"/>
          <a:ext cx="0" cy="0"/>
          <a:chOff x="0" y="0"/>
          <a:chExt cx="0" cy="0"/>
        </a:xfrm>
      </p:grpSpPr>
      <p:sp>
        <p:nvSpPr>
          <p:cNvPr id="6" name="Plassholder for diagram 5"/>
          <p:cNvSpPr>
            <a:spLocks noGrp="1"/>
          </p:cNvSpPr>
          <p:nvPr>
            <p:ph type="chart" sz="quarter" idx="10"/>
          </p:nvPr>
        </p:nvSpPr>
        <p:spPr>
          <a:xfrm>
            <a:off x="467544" y="1340768"/>
            <a:ext cx="8208912" cy="4248472"/>
          </a:xfrm>
          <a:prstGeom prst="rect">
            <a:avLst/>
          </a:prstGeom>
        </p:spPr>
        <p:txBody>
          <a:bodyPr/>
          <a:lstStyle>
            <a:lvl1pPr>
              <a:defRPr>
                <a:solidFill>
                  <a:schemeClr val="bg1"/>
                </a:solidFill>
              </a:defRPr>
            </a:lvl1pPr>
          </a:lstStyle>
          <a:p>
            <a:r>
              <a:rPr lang="nb-NO" smtClean="0"/>
              <a:t>Klikk ikonet for å legge til et diagram</a:t>
            </a:r>
            <a:endParaRPr lang="nb-NO" dirty="0"/>
          </a:p>
        </p:txBody>
      </p:sp>
      <p:sp>
        <p:nvSpPr>
          <p:cNvPr id="7" name="Plassholder for tekst 11"/>
          <p:cNvSpPr>
            <a:spLocks noGrp="1"/>
          </p:cNvSpPr>
          <p:nvPr>
            <p:ph type="body" sz="quarter" idx="11" hasCustomPrompt="1"/>
          </p:nvPr>
        </p:nvSpPr>
        <p:spPr>
          <a:xfrm>
            <a:off x="467544" y="5661249"/>
            <a:ext cx="8208912" cy="432048"/>
          </a:xfrm>
          <a:prstGeom prst="rect">
            <a:avLst/>
          </a:prstGeom>
        </p:spPr>
        <p:txBody>
          <a:bodyPr>
            <a:normAutofit/>
          </a:bodyPr>
          <a:lstStyle>
            <a:lvl1pPr marL="0">
              <a:buFontTx/>
              <a:buNone/>
              <a:defRPr sz="1400" baseline="0">
                <a:solidFill>
                  <a:schemeClr val="accent6">
                    <a:lumMod val="75000"/>
                  </a:schemeClr>
                </a:solidFill>
                <a:latin typeface="Arial" pitchFamily="34" charset="0"/>
                <a:cs typeface="Arial" pitchFamily="34" charset="0"/>
              </a:defRPr>
            </a:lvl1pPr>
            <a:lvl2pPr>
              <a:buFontTx/>
              <a:buNone/>
              <a:defRPr/>
            </a:lvl2pPr>
            <a:lvl3pPr>
              <a:buFontTx/>
              <a:buNone/>
              <a:defRPr/>
            </a:lvl3pPr>
            <a:lvl4pPr>
              <a:buFontTx/>
              <a:buNone/>
              <a:defRPr/>
            </a:lvl4pPr>
            <a:lvl5pPr>
              <a:buFontTx/>
              <a:buNone/>
              <a:defRPr/>
            </a:lvl5pPr>
          </a:lstStyle>
          <a:p>
            <a:pPr lvl="0"/>
            <a:r>
              <a:rPr lang="nb-NO" dirty="0" smtClean="0"/>
              <a:t>Klikk for å legge inn en forklarende tekst til diagrammet.</a:t>
            </a:r>
            <a:endParaRPr lang="nb-NO" dirty="0"/>
          </a:p>
        </p:txBody>
      </p:sp>
      <p:sp>
        <p:nvSpPr>
          <p:cNvPr id="8" name="Tittel 1"/>
          <p:cNvSpPr>
            <a:spLocks noGrp="1"/>
          </p:cNvSpPr>
          <p:nvPr>
            <p:ph type="ctrTitle" hasCustomPrompt="1"/>
          </p:nvPr>
        </p:nvSpPr>
        <p:spPr>
          <a:xfrm>
            <a:off x="518864" y="404664"/>
            <a:ext cx="7869560" cy="936104"/>
          </a:xfrm>
          <a:prstGeom prst="rect">
            <a:avLst/>
          </a:prstGeom>
        </p:spPr>
        <p:txBody>
          <a:bodyPr anchor="t">
            <a:noAutofit/>
          </a:bodyPr>
          <a:lstStyle>
            <a:lvl1pPr algn="l">
              <a:lnSpc>
                <a:spcPts val="3000"/>
              </a:lnSpc>
              <a:defRPr sz="2600" b="0" i="0" baseline="0">
                <a:solidFill>
                  <a:schemeClr val="bg2"/>
                </a:solidFill>
                <a:latin typeface="+mj-lt"/>
              </a:defRPr>
            </a:lvl1pPr>
          </a:lstStyle>
          <a:p>
            <a:r>
              <a:rPr lang="nb-NO" dirty="0" smtClean="0"/>
              <a:t>Klikk for å sette inn overskrift</a:t>
            </a:r>
            <a:endParaRPr lang="nb-NO" dirty="0"/>
          </a:p>
        </p:txBody>
      </p:sp>
      <p:sp>
        <p:nvSpPr>
          <p:cNvPr id="9"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defRPr>
            </a:lvl1pPr>
          </a:lstStyle>
          <a:p>
            <a:endParaRPr lang="nb-NO"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sp>
        <p:nvSpPr>
          <p:cNvPr id="12" name="Plassholder for tekst 11"/>
          <p:cNvSpPr>
            <a:spLocks noGrp="1"/>
          </p:cNvSpPr>
          <p:nvPr>
            <p:ph type="body" sz="quarter" idx="11" hasCustomPrompt="1"/>
          </p:nvPr>
        </p:nvSpPr>
        <p:spPr>
          <a:xfrm>
            <a:off x="2268016" y="3717032"/>
            <a:ext cx="5688360" cy="528439"/>
          </a:xfrm>
          <a:prstGeom prst="rect">
            <a:avLst/>
          </a:prstGeom>
        </p:spPr>
        <p:txBody>
          <a:bodyPr>
            <a:normAutofit/>
          </a:bodyPr>
          <a:lstStyle>
            <a:lvl1pPr marL="0" algn="r">
              <a:lnSpc>
                <a:spcPts val="1300"/>
              </a:lnSpc>
              <a:buFontTx/>
              <a:buNone/>
              <a:defRPr sz="1200" baseline="0">
                <a:solidFill>
                  <a:schemeClr val="accent6">
                    <a:lumMod val="50000"/>
                  </a:schemeClr>
                </a:solidFill>
                <a:latin typeface="Arial" pitchFamily="34" charset="0"/>
                <a:cs typeface="Arial" pitchFamily="34" charset="0"/>
              </a:defRPr>
            </a:lvl1pPr>
            <a:lvl2pPr>
              <a:buFontTx/>
              <a:buNone/>
              <a:defRPr/>
            </a:lvl2pPr>
            <a:lvl3pPr>
              <a:buFontTx/>
              <a:buNone/>
              <a:defRPr/>
            </a:lvl3pPr>
            <a:lvl4pPr>
              <a:buFontTx/>
              <a:buNone/>
              <a:defRPr/>
            </a:lvl4pPr>
            <a:lvl5pPr>
              <a:buFontTx/>
              <a:buNone/>
              <a:defRPr/>
            </a:lvl5pPr>
          </a:lstStyle>
          <a:p>
            <a:pPr lvl="0"/>
            <a:r>
              <a:rPr lang="nb-NO" dirty="0" smtClean="0"/>
              <a:t>Navn på den siterte.</a:t>
            </a:r>
          </a:p>
        </p:txBody>
      </p:sp>
      <p:sp>
        <p:nvSpPr>
          <p:cNvPr id="17" name="Tittel 1"/>
          <p:cNvSpPr>
            <a:spLocks noGrp="1"/>
          </p:cNvSpPr>
          <p:nvPr>
            <p:ph type="ctrTitle" hasCustomPrompt="1"/>
          </p:nvPr>
        </p:nvSpPr>
        <p:spPr>
          <a:xfrm>
            <a:off x="2247056" y="1772816"/>
            <a:ext cx="5709320" cy="1800200"/>
          </a:xfrm>
          <a:prstGeom prst="rect">
            <a:avLst/>
          </a:prstGeom>
        </p:spPr>
        <p:txBody>
          <a:bodyPr anchor="t">
            <a:noAutofit/>
          </a:bodyPr>
          <a:lstStyle>
            <a:lvl1pPr algn="l">
              <a:lnSpc>
                <a:spcPts val="4000"/>
              </a:lnSpc>
              <a:defRPr sz="3400" baseline="0">
                <a:solidFill>
                  <a:schemeClr val="bg2"/>
                </a:solidFill>
                <a:latin typeface="Arial" pitchFamily="34" charset="0"/>
              </a:defRPr>
            </a:lvl1pPr>
          </a:lstStyle>
          <a:p>
            <a:r>
              <a:rPr lang="nb-NO" dirty="0" smtClean="0"/>
              <a:t>Klikk for å sette </a:t>
            </a:r>
            <a:br>
              <a:rPr lang="nb-NO" dirty="0" smtClean="0"/>
            </a:br>
            <a:r>
              <a:rPr lang="nb-NO" dirty="0" smtClean="0"/>
              <a:t>inn sitat</a:t>
            </a:r>
            <a:endParaRPr lang="nb-NO" dirty="0"/>
          </a:p>
        </p:txBody>
      </p:sp>
      <p:cxnSp>
        <p:nvCxnSpPr>
          <p:cNvPr id="11" name="Rett linje 10"/>
          <p:cNvCxnSpPr/>
          <p:nvPr userDrawn="1"/>
        </p:nvCxnSpPr>
        <p:spPr>
          <a:xfrm rot="5400000">
            <a:off x="899592" y="3140968"/>
            <a:ext cx="24482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Bilde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115616" y="1700808"/>
            <a:ext cx="904875" cy="866775"/>
          </a:xfrm>
          <a:prstGeom prst="rect">
            <a:avLst/>
          </a:prstGeom>
        </p:spPr>
      </p:pic>
      <p:sp>
        <p:nvSpPr>
          <p:cNvPr id="7"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defRPr>
            </a:lvl1pPr>
          </a:lstStyle>
          <a:p>
            <a:endParaRPr lang="nb-NO"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llomtittel">
    <p:spTree>
      <p:nvGrpSpPr>
        <p:cNvPr id="1" name=""/>
        <p:cNvGrpSpPr/>
        <p:nvPr/>
      </p:nvGrpSpPr>
      <p:grpSpPr>
        <a:xfrm>
          <a:off x="0" y="0"/>
          <a:ext cx="0" cy="0"/>
          <a:chOff x="0" y="0"/>
          <a:chExt cx="0" cy="0"/>
        </a:xfrm>
      </p:grpSpPr>
      <p:sp>
        <p:nvSpPr>
          <p:cNvPr id="12" name="Plassholder for tekst 11"/>
          <p:cNvSpPr>
            <a:spLocks noGrp="1"/>
          </p:cNvSpPr>
          <p:nvPr>
            <p:ph type="body" sz="quarter" idx="11" hasCustomPrompt="1"/>
          </p:nvPr>
        </p:nvSpPr>
        <p:spPr>
          <a:xfrm>
            <a:off x="1727820" y="3140968"/>
            <a:ext cx="5688360" cy="528439"/>
          </a:xfrm>
          <a:prstGeom prst="rect">
            <a:avLst/>
          </a:prstGeom>
        </p:spPr>
        <p:txBody>
          <a:bodyPr>
            <a:normAutofit/>
          </a:bodyPr>
          <a:lstStyle>
            <a:lvl1pPr marL="0" algn="ctr">
              <a:lnSpc>
                <a:spcPts val="1300"/>
              </a:lnSpc>
              <a:buFontTx/>
              <a:buNone/>
              <a:defRPr sz="1600" baseline="0">
                <a:solidFill>
                  <a:schemeClr val="accent2"/>
                </a:solidFill>
                <a:latin typeface="Arial" pitchFamily="34" charset="0"/>
                <a:cs typeface="Arial" pitchFamily="34" charset="0"/>
              </a:defRPr>
            </a:lvl1pPr>
            <a:lvl2pPr>
              <a:buFontTx/>
              <a:buNone/>
              <a:defRPr/>
            </a:lvl2pPr>
            <a:lvl3pPr>
              <a:buFontTx/>
              <a:buNone/>
              <a:defRPr/>
            </a:lvl3pPr>
            <a:lvl4pPr>
              <a:buFontTx/>
              <a:buNone/>
              <a:defRPr/>
            </a:lvl4pPr>
            <a:lvl5pPr>
              <a:buFontTx/>
              <a:buNone/>
              <a:defRPr/>
            </a:lvl5pPr>
          </a:lstStyle>
          <a:p>
            <a:pPr lvl="0"/>
            <a:r>
              <a:rPr lang="nb-NO" dirty="0" smtClean="0"/>
              <a:t>Undertittel</a:t>
            </a:r>
          </a:p>
        </p:txBody>
      </p:sp>
      <p:sp>
        <p:nvSpPr>
          <p:cNvPr id="17" name="Tittel 1"/>
          <p:cNvSpPr>
            <a:spLocks noGrp="1"/>
          </p:cNvSpPr>
          <p:nvPr>
            <p:ph type="ctrTitle" hasCustomPrompt="1"/>
          </p:nvPr>
        </p:nvSpPr>
        <p:spPr>
          <a:xfrm>
            <a:off x="1717340" y="2420888"/>
            <a:ext cx="5709320" cy="648072"/>
          </a:xfrm>
          <a:prstGeom prst="rect">
            <a:avLst/>
          </a:prstGeom>
        </p:spPr>
        <p:txBody>
          <a:bodyPr anchor="t">
            <a:noAutofit/>
          </a:bodyPr>
          <a:lstStyle>
            <a:lvl1pPr algn="ctr">
              <a:lnSpc>
                <a:spcPts val="4600"/>
              </a:lnSpc>
              <a:defRPr sz="3200" baseline="0">
                <a:solidFill>
                  <a:schemeClr val="bg2"/>
                </a:solidFill>
                <a:latin typeface="Arial" pitchFamily="34" charset="0"/>
              </a:defRPr>
            </a:lvl1pPr>
          </a:lstStyle>
          <a:p>
            <a:r>
              <a:rPr lang="nb-NO" dirty="0" smtClean="0"/>
              <a:t>Skriv inn emne</a:t>
            </a:r>
            <a:br>
              <a:rPr lang="nb-NO" dirty="0" smtClean="0"/>
            </a:br>
            <a:endParaRPr lang="nb-NO" dirty="0"/>
          </a:p>
        </p:txBody>
      </p:sp>
      <p:sp>
        <p:nvSpPr>
          <p:cNvPr id="5"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defRPr>
            </a:lvl1pPr>
          </a:lstStyle>
          <a:p>
            <a:endParaRPr lang="nb-NO"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792288" y="4800600"/>
            <a:ext cx="5486400" cy="566738"/>
          </a:xfrm>
          <a:prstGeom prst="rect">
            <a:avLst/>
          </a:prstGeom>
        </p:spPr>
        <p:txBody>
          <a:bodyPr anchor="b"/>
          <a:lstStyle>
            <a:lvl1pPr algn="l">
              <a:defRPr sz="1600" b="1" baseline="0">
                <a:solidFill>
                  <a:schemeClr val="bg2"/>
                </a:solidFill>
                <a:latin typeface="Arial" pitchFamily="34" charset="0"/>
                <a:cs typeface="Arial" pitchFamily="34" charset="0"/>
              </a:defRPr>
            </a:lvl1pPr>
          </a:lstStyle>
          <a:p>
            <a:r>
              <a:rPr lang="nb-NO" dirty="0" smtClean="0"/>
              <a:t>Klikk for å sette inn overskrift</a:t>
            </a:r>
            <a:endParaRPr lang="nb-NO" dirty="0"/>
          </a:p>
        </p:txBody>
      </p:sp>
      <p:sp>
        <p:nvSpPr>
          <p:cNvPr id="4" name="Plassholder for tekst 3"/>
          <p:cNvSpPr>
            <a:spLocks noGrp="1"/>
          </p:cNvSpPr>
          <p:nvPr>
            <p:ph type="body" sz="half" idx="2"/>
          </p:nvPr>
        </p:nvSpPr>
        <p:spPr>
          <a:xfrm>
            <a:off x="1792288" y="5367338"/>
            <a:ext cx="5486400" cy="804862"/>
          </a:xfrm>
          <a:prstGeom prst="rect">
            <a:avLst/>
          </a:prstGeom>
        </p:spPr>
        <p:txBody>
          <a:bodyPr/>
          <a:lstStyle>
            <a:lvl1pPr marL="0" indent="0">
              <a:buNone/>
              <a:defRPr sz="1200">
                <a:solidFill>
                  <a:schemeClr val="accent6">
                    <a:lumMod val="75000"/>
                  </a:schemeClr>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10" name="Plassholder for innhold 9"/>
          <p:cNvSpPr>
            <a:spLocks noGrp="1"/>
          </p:cNvSpPr>
          <p:nvPr>
            <p:ph sz="quarter" idx="13" hasCustomPrompt="1"/>
          </p:nvPr>
        </p:nvSpPr>
        <p:spPr>
          <a:xfrm>
            <a:off x="1801788" y="476250"/>
            <a:ext cx="5473700" cy="4176713"/>
          </a:xfrm>
          <a:prstGeom prst="rect">
            <a:avLst/>
          </a:prstGeom>
        </p:spPr>
        <p:txBody>
          <a:bodyPr/>
          <a:lstStyle>
            <a:lvl1pPr>
              <a:defRPr sz="1500"/>
            </a:lvl1pPr>
          </a:lstStyle>
          <a:p>
            <a:pPr lvl="0"/>
            <a:r>
              <a:rPr lang="nb-NO" dirty="0" smtClean="0"/>
              <a:t>Sett inn bilde eller grafikk</a:t>
            </a:r>
            <a:endParaRPr lang="nb-NO" dirty="0"/>
          </a:p>
        </p:txBody>
      </p:sp>
      <p:sp>
        <p:nvSpPr>
          <p:cNvPr id="6"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defRPr>
            </a:lvl1pPr>
          </a:lstStyle>
          <a:p>
            <a:endParaRPr lang="nb-NO"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39552" y="4653136"/>
            <a:ext cx="8064896" cy="576064"/>
          </a:xfrm>
          <a:prstGeom prst="rect">
            <a:avLst/>
          </a:prstGeom>
        </p:spPr>
        <p:txBody>
          <a:bodyPr anchor="b"/>
          <a:lstStyle>
            <a:lvl1pPr algn="l">
              <a:defRPr sz="2600" b="0" i="0" baseline="0">
                <a:solidFill>
                  <a:schemeClr val="bg2"/>
                </a:solidFill>
                <a:latin typeface="Arial" pitchFamily="34" charset="0"/>
                <a:cs typeface="Arial" pitchFamily="34" charset="0"/>
              </a:defRPr>
            </a:lvl1pPr>
          </a:lstStyle>
          <a:p>
            <a:r>
              <a:rPr lang="nb-NO" dirty="0" smtClean="0"/>
              <a:t>Klikk for å sette inn overskrift</a:t>
            </a:r>
            <a:endParaRPr lang="nb-NO" dirty="0"/>
          </a:p>
        </p:txBody>
      </p:sp>
      <p:sp>
        <p:nvSpPr>
          <p:cNvPr id="4" name="Plassholder for tekst 3"/>
          <p:cNvSpPr>
            <a:spLocks noGrp="1"/>
          </p:cNvSpPr>
          <p:nvPr>
            <p:ph type="body" sz="half" idx="2"/>
          </p:nvPr>
        </p:nvSpPr>
        <p:spPr>
          <a:xfrm>
            <a:off x="539552" y="5367338"/>
            <a:ext cx="8064896" cy="804862"/>
          </a:xfrm>
          <a:prstGeom prst="rect">
            <a:avLst/>
          </a:prstGeom>
        </p:spPr>
        <p:txBody>
          <a:bodyPr/>
          <a:lstStyle>
            <a:lvl1pPr marL="0" indent="0" algn="l">
              <a:buNone/>
              <a:defRPr sz="1200">
                <a:solidFill>
                  <a:schemeClr val="accent6">
                    <a:lumMod val="75000"/>
                  </a:schemeClr>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7" name="Plassholder for bilde 6"/>
          <p:cNvSpPr>
            <a:spLocks noGrp="1"/>
          </p:cNvSpPr>
          <p:nvPr>
            <p:ph type="pic" sz="quarter" idx="10"/>
          </p:nvPr>
        </p:nvSpPr>
        <p:spPr>
          <a:xfrm>
            <a:off x="539552" y="332656"/>
            <a:ext cx="8064698" cy="4176463"/>
          </a:xfrm>
          <a:prstGeom prst="rect">
            <a:avLst/>
          </a:prstGeom>
        </p:spPr>
        <p:txBody>
          <a:bodyPr/>
          <a:lstStyle>
            <a:lvl1pPr>
              <a:defRPr sz="1500"/>
            </a:lvl1pPr>
          </a:lstStyle>
          <a:p>
            <a:r>
              <a:rPr lang="nb-NO" smtClean="0"/>
              <a:t>Klikk ikonet for å legge til et bilde</a:t>
            </a:r>
            <a:endParaRPr lang="nb-NO" dirty="0"/>
          </a:p>
        </p:txBody>
      </p:sp>
      <p:sp>
        <p:nvSpPr>
          <p:cNvPr id="6"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defRPr>
            </a:lvl1pPr>
          </a:lstStyle>
          <a:p>
            <a:endParaRPr lang="nb-NO"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delingsoverskrift">
    <p:spTree>
      <p:nvGrpSpPr>
        <p:cNvPr id="1" name=""/>
        <p:cNvGrpSpPr/>
        <p:nvPr/>
      </p:nvGrpSpPr>
      <p:grpSpPr>
        <a:xfrm>
          <a:off x="0" y="0"/>
          <a:ext cx="0" cy="0"/>
          <a:chOff x="0" y="0"/>
          <a:chExt cx="0" cy="0"/>
        </a:xfrm>
      </p:grpSpPr>
      <p:sp>
        <p:nvSpPr>
          <p:cNvPr id="5" name="Plassholder for tekst 11"/>
          <p:cNvSpPr>
            <a:spLocks noGrp="1"/>
          </p:cNvSpPr>
          <p:nvPr>
            <p:ph type="body" sz="quarter" idx="11" hasCustomPrompt="1"/>
          </p:nvPr>
        </p:nvSpPr>
        <p:spPr>
          <a:xfrm>
            <a:off x="539552" y="5733256"/>
            <a:ext cx="8136904" cy="288032"/>
          </a:xfrm>
          <a:prstGeom prst="rect">
            <a:avLst/>
          </a:prstGeom>
        </p:spPr>
        <p:txBody>
          <a:bodyPr>
            <a:normAutofit/>
          </a:bodyPr>
          <a:lstStyle>
            <a:lvl1pPr marL="0">
              <a:lnSpc>
                <a:spcPts val="1300"/>
              </a:lnSpc>
              <a:buFontTx/>
              <a:buNone/>
              <a:defRPr sz="1200" baseline="0">
                <a:solidFill>
                  <a:schemeClr val="accent6">
                    <a:lumMod val="75000"/>
                  </a:schemeClr>
                </a:solidFill>
                <a:latin typeface="Arial" pitchFamily="34" charset="0"/>
                <a:cs typeface="Arial" pitchFamily="34" charset="0"/>
              </a:defRPr>
            </a:lvl1pPr>
            <a:lvl2pPr>
              <a:buFontTx/>
              <a:buNone/>
              <a:defRPr/>
            </a:lvl2pPr>
            <a:lvl3pPr>
              <a:buFontTx/>
              <a:buNone/>
              <a:defRPr/>
            </a:lvl3pPr>
            <a:lvl4pPr>
              <a:buFontTx/>
              <a:buNone/>
              <a:defRPr/>
            </a:lvl4pPr>
            <a:lvl5pPr>
              <a:buFontTx/>
              <a:buNone/>
              <a:defRPr/>
            </a:lvl5pPr>
          </a:lstStyle>
          <a:p>
            <a:pPr lvl="0"/>
            <a:r>
              <a:rPr lang="nb-NO" dirty="0" smtClean="0"/>
              <a:t>Bildetekst</a:t>
            </a:r>
            <a:endParaRPr lang="nb-NO" dirty="0"/>
          </a:p>
        </p:txBody>
      </p:sp>
      <p:sp>
        <p:nvSpPr>
          <p:cNvPr id="8" name="Plassholder for innhold 7"/>
          <p:cNvSpPr>
            <a:spLocks noGrp="1"/>
          </p:cNvSpPr>
          <p:nvPr>
            <p:ph sz="quarter" idx="12" hasCustomPrompt="1"/>
          </p:nvPr>
        </p:nvSpPr>
        <p:spPr>
          <a:xfrm>
            <a:off x="539750" y="1340768"/>
            <a:ext cx="8135938" cy="4320257"/>
          </a:xfrm>
          <a:prstGeom prst="rect">
            <a:avLst/>
          </a:prstGeom>
        </p:spPr>
        <p:txBody>
          <a:bodyPr/>
          <a:lstStyle>
            <a:lvl1pPr>
              <a:defRPr sz="1500" baseline="0"/>
            </a:lvl1pPr>
          </a:lstStyle>
          <a:p>
            <a:pPr lvl="0"/>
            <a:r>
              <a:rPr lang="nb-NO" dirty="0" smtClean="0"/>
              <a:t>Sett inn bilde</a:t>
            </a:r>
            <a:endParaRPr lang="nb-NO" dirty="0"/>
          </a:p>
        </p:txBody>
      </p:sp>
      <p:sp>
        <p:nvSpPr>
          <p:cNvPr id="9" name="Tittel 1"/>
          <p:cNvSpPr>
            <a:spLocks noGrp="1"/>
          </p:cNvSpPr>
          <p:nvPr>
            <p:ph type="ctrTitle" hasCustomPrompt="1"/>
          </p:nvPr>
        </p:nvSpPr>
        <p:spPr>
          <a:xfrm>
            <a:off x="518864" y="404664"/>
            <a:ext cx="8157592" cy="936104"/>
          </a:xfrm>
          <a:prstGeom prst="rect">
            <a:avLst/>
          </a:prstGeom>
        </p:spPr>
        <p:txBody>
          <a:bodyPr anchor="t">
            <a:noAutofit/>
          </a:bodyPr>
          <a:lstStyle>
            <a:lvl1pPr algn="l">
              <a:lnSpc>
                <a:spcPts val="3000"/>
              </a:lnSpc>
              <a:defRPr sz="2600" b="0" i="0" baseline="0">
                <a:solidFill>
                  <a:schemeClr val="bg2"/>
                </a:solidFill>
                <a:latin typeface="+mj-lt"/>
              </a:defRPr>
            </a:lvl1pPr>
          </a:lstStyle>
          <a:p>
            <a:r>
              <a:rPr lang="nb-NO" dirty="0" smtClean="0"/>
              <a:t>Klikk for å sette inn overskrift</a:t>
            </a:r>
            <a:endParaRPr lang="nb-NO" dirty="0"/>
          </a:p>
        </p:txBody>
      </p:sp>
      <p:sp>
        <p:nvSpPr>
          <p:cNvPr id="6"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defRPr>
            </a:lvl1pPr>
          </a:lstStyle>
          <a:p>
            <a:endParaRPr lang="nb-NO"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200"/>
          </a:xfrm>
          <a:prstGeom prst="rect">
            <a:avLst/>
          </a:prstGeom>
        </p:spPr>
        <p:txBody>
          <a:bodyPr lIns="91425" tIns="91425" rIns="91425" bIns="91425" anchor="b"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2" name="Shape 12"/>
          <p:cNvSpPr txBox="1">
            <a:spLocks noGrp="1"/>
          </p:cNvSpPr>
          <p:nvPr>
            <p:ph type="body" idx="1"/>
          </p:nvPr>
        </p:nvSpPr>
        <p:spPr>
          <a:xfrm>
            <a:off x="457200" y="1600201"/>
            <a:ext cx="8229600" cy="4967599"/>
          </a:xfrm>
          <a:prstGeom prst="rect">
            <a:avLst/>
          </a:prstGeom>
        </p:spPr>
        <p:txBody>
          <a:bodyPr lIns="91425" tIns="91425" rIns="91425" bIns="91425" anchor="t" anchorCtr="0"/>
          <a:lstStyle>
            <a:lvl1pPr rtl="0">
              <a:defRPr/>
            </a:lvl1pPr>
            <a:lvl2pPr indent="457200" rtl="0">
              <a:defRPr/>
            </a:lvl2pPr>
            <a:lvl3pPr indent="914400" rtl="0">
              <a:defRPr/>
            </a:lvl3pPr>
            <a:lvl4pPr indent="1371600" rtl="0">
              <a:defRPr/>
            </a:lvl4pPr>
            <a:lvl5pPr rtl="0">
              <a:defRPr/>
            </a:lvl5pPr>
            <a:lvl6pPr rtl="0">
              <a:defRPr/>
            </a:lvl6pPr>
            <a:lvl7pPr rtl="0">
              <a:defRPr/>
            </a:lvl7pPr>
            <a:lvl8pPr rtl="0">
              <a:defRPr/>
            </a:lvl8pPr>
            <a:lvl9pPr rtl="0">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lysbilde">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518864" y="404664"/>
            <a:ext cx="7869560" cy="936104"/>
          </a:xfrm>
          <a:prstGeom prst="rect">
            <a:avLst/>
          </a:prstGeom>
        </p:spPr>
        <p:txBody>
          <a:bodyPr anchor="t">
            <a:noAutofit/>
          </a:bodyPr>
          <a:lstStyle>
            <a:lvl1pPr algn="l">
              <a:lnSpc>
                <a:spcPts val="3000"/>
              </a:lnSpc>
              <a:defRPr sz="2600" b="0" i="0" baseline="0">
                <a:solidFill>
                  <a:schemeClr val="bg2"/>
                </a:solidFill>
                <a:latin typeface="+mj-lt"/>
              </a:defRPr>
            </a:lvl1pPr>
          </a:lstStyle>
          <a:p>
            <a:r>
              <a:rPr lang="nb-NO" dirty="0" smtClean="0"/>
              <a:t>Klikk for å sette inn overskrift</a:t>
            </a:r>
            <a:endParaRPr lang="nb-NO" dirty="0"/>
          </a:p>
        </p:txBody>
      </p:sp>
      <p:sp>
        <p:nvSpPr>
          <p:cNvPr id="8" name="Plassholder for innhold 2"/>
          <p:cNvSpPr>
            <a:spLocks noGrp="1"/>
          </p:cNvSpPr>
          <p:nvPr>
            <p:ph idx="1"/>
          </p:nvPr>
        </p:nvSpPr>
        <p:spPr>
          <a:xfrm>
            <a:off x="518864" y="1340768"/>
            <a:ext cx="6213376" cy="4464496"/>
          </a:xfrm>
          <a:prstGeom prst="rect">
            <a:avLst/>
          </a:prstGeom>
        </p:spPr>
        <p:txBody>
          <a:bodyPr/>
          <a:lstStyle>
            <a:lvl1pPr marL="180000" indent="-216000">
              <a:lnSpc>
                <a:spcPts val="2300"/>
              </a:lnSpc>
              <a:spcBef>
                <a:spcPts val="600"/>
              </a:spcBef>
              <a:buClr>
                <a:schemeClr val="accent2"/>
              </a:buClr>
              <a:buSzPct val="100000"/>
              <a:buFont typeface="Arial" pitchFamily="34" charset="0"/>
              <a:buChar char="•"/>
              <a:defRPr sz="1600" baseline="0">
                <a:solidFill>
                  <a:schemeClr val="tx1"/>
                </a:solidFill>
                <a:latin typeface="Arial" pitchFamily="34" charset="0"/>
                <a:cs typeface="Arial" pitchFamily="34" charset="0"/>
              </a:defRPr>
            </a:lvl1pPr>
            <a:lvl2pPr marL="504000" indent="-285750">
              <a:spcBef>
                <a:spcPts val="600"/>
              </a:spcBef>
              <a:buClr>
                <a:schemeClr val="accent2"/>
              </a:buClr>
              <a:buFont typeface="Arial" pitchFamily="34" charset="0"/>
              <a:buChar char="•"/>
              <a:defRPr sz="1400" baseline="0">
                <a:solidFill>
                  <a:schemeClr val="tx1"/>
                </a:solidFill>
                <a:latin typeface="Arial" pitchFamily="34" charset="0"/>
                <a:cs typeface="Arial" pitchFamily="34" charset="0"/>
              </a:defRPr>
            </a:lvl2pPr>
            <a:lvl3pPr marL="720000" indent="-228600">
              <a:spcBef>
                <a:spcPts val="600"/>
              </a:spcBef>
              <a:buClr>
                <a:schemeClr val="accent2"/>
              </a:buClr>
              <a:buFont typeface="Arial" pitchFamily="34" charset="0"/>
              <a:buChar char="•"/>
              <a:defRPr sz="1400" baseline="0">
                <a:solidFill>
                  <a:schemeClr val="tx1"/>
                </a:solidFill>
                <a:latin typeface="Arial" pitchFamily="34" charset="0"/>
                <a:cs typeface="Arial" pitchFamily="34" charset="0"/>
              </a:defRPr>
            </a:lvl3pPr>
            <a:lvl4pPr marL="1080000" indent="-228600">
              <a:spcBef>
                <a:spcPts val="600"/>
              </a:spcBef>
              <a:buClr>
                <a:schemeClr val="accent2"/>
              </a:buClr>
              <a:buFont typeface="Arial" pitchFamily="34" charset="0"/>
              <a:buChar char="•"/>
              <a:defRPr sz="1400">
                <a:solidFill>
                  <a:schemeClr val="tx1"/>
                </a:solidFill>
                <a:latin typeface="Arial" pitchFamily="34" charset="0"/>
                <a:cs typeface="Arial" pitchFamily="34" charset="0"/>
              </a:defRPr>
            </a:lvl4pPr>
            <a:lvl5pPr marL="1440000" indent="-228600">
              <a:spcBef>
                <a:spcPts val="600"/>
              </a:spcBef>
              <a:buClr>
                <a:schemeClr val="accent2"/>
              </a:buClr>
              <a:buFont typeface="Arial" pitchFamily="34" charset="0"/>
              <a:buChar char="•"/>
              <a:defRPr sz="1400" baseline="0">
                <a:solidFill>
                  <a:schemeClr val="tx1"/>
                </a:solidFill>
                <a:latin typeface="Arial" pitchFamily="34" charset="0"/>
                <a:cs typeface="Arial" pitchFamily="34" charset="0"/>
              </a:defRPr>
            </a:lvl5pPr>
            <a:lvl6pPr marL="1800000" marR="0" indent="-228600" algn="l" defTabSz="914400" rtl="0" eaLnBrk="1" fontAlgn="auto" latinLnBrk="0" hangingPunct="1">
              <a:lnSpc>
                <a:spcPct val="100000"/>
              </a:lnSpc>
              <a:spcBef>
                <a:spcPts val="600"/>
              </a:spcBef>
              <a:spcAft>
                <a:spcPts val="0"/>
              </a:spcAft>
              <a:buClr>
                <a:schemeClr val="accent2"/>
              </a:buClr>
              <a:buSzTx/>
              <a:buFont typeface="Arial" pitchFamily="34" charset="0"/>
              <a:buChar char="•"/>
              <a:tabLst/>
              <a:defRPr sz="1400">
                <a:solidFill>
                  <a:schemeClr val="tx1"/>
                </a:solidFill>
                <a:latin typeface="Arial" pitchFamily="34" charset="0"/>
                <a:cs typeface="Arial" pitchFamily="34" charset="0"/>
              </a:defRPr>
            </a:lvl6pPr>
            <a:lvl7pPr marL="2160000">
              <a:defRPr sz="1500" baseline="0">
                <a:solidFill>
                  <a:schemeClr val="bg1">
                    <a:lumMod val="95000"/>
                    <a:lumOff val="5000"/>
                  </a:schemeClr>
                </a:solidFill>
              </a:defRPr>
            </a:lvl7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smtClean="0"/>
          </a:p>
        </p:txBody>
      </p:sp>
      <p:sp>
        <p:nvSpPr>
          <p:cNvPr id="9"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defRPr>
            </a:lvl1pPr>
          </a:lstStyle>
          <a:p>
            <a:endParaRPr lang="nb-NO"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lysbilde med bilde">
    <p:spTree>
      <p:nvGrpSpPr>
        <p:cNvPr id="1" name=""/>
        <p:cNvGrpSpPr/>
        <p:nvPr/>
      </p:nvGrpSpPr>
      <p:grpSpPr>
        <a:xfrm>
          <a:off x="0" y="0"/>
          <a:ext cx="0" cy="0"/>
          <a:chOff x="0" y="0"/>
          <a:chExt cx="0" cy="0"/>
        </a:xfrm>
      </p:grpSpPr>
      <p:sp>
        <p:nvSpPr>
          <p:cNvPr id="6" name="Plassholder for innhold 5"/>
          <p:cNvSpPr>
            <a:spLocks noGrp="1"/>
          </p:cNvSpPr>
          <p:nvPr>
            <p:ph sz="quarter" idx="10" hasCustomPrompt="1"/>
          </p:nvPr>
        </p:nvSpPr>
        <p:spPr>
          <a:xfrm>
            <a:off x="5148263" y="1340743"/>
            <a:ext cx="2592387" cy="3528417"/>
          </a:xfrm>
          <a:prstGeom prst="rect">
            <a:avLst/>
          </a:prstGeom>
        </p:spPr>
        <p:txBody>
          <a:bodyPr/>
          <a:lstStyle>
            <a:lvl1pPr>
              <a:defRPr sz="1500">
                <a:solidFill>
                  <a:schemeClr val="tx1"/>
                </a:solidFill>
              </a:defRPr>
            </a:lvl1pPr>
          </a:lstStyle>
          <a:p>
            <a:pPr lvl="0"/>
            <a:r>
              <a:rPr lang="nb-NO" dirty="0" smtClean="0"/>
              <a:t>Sett inn bilde</a:t>
            </a:r>
            <a:endParaRPr lang="nb-NO" dirty="0"/>
          </a:p>
        </p:txBody>
      </p:sp>
      <p:sp>
        <p:nvSpPr>
          <p:cNvPr id="9" name="Plassholder for innhold 2"/>
          <p:cNvSpPr>
            <a:spLocks noGrp="1"/>
          </p:cNvSpPr>
          <p:nvPr>
            <p:ph idx="1"/>
          </p:nvPr>
        </p:nvSpPr>
        <p:spPr>
          <a:xfrm>
            <a:off x="518864" y="1340768"/>
            <a:ext cx="4557192" cy="4464496"/>
          </a:xfrm>
          <a:prstGeom prst="rect">
            <a:avLst/>
          </a:prstGeom>
        </p:spPr>
        <p:txBody>
          <a:bodyPr/>
          <a:lstStyle>
            <a:lvl1pPr marL="0" indent="-216000">
              <a:lnSpc>
                <a:spcPts val="2300"/>
              </a:lnSpc>
              <a:buClr>
                <a:schemeClr val="accent2"/>
              </a:buClr>
              <a:buFont typeface="Arial" pitchFamily="34" charset="0"/>
              <a:buChar char="•"/>
              <a:defRPr sz="1600" baseline="0">
                <a:solidFill>
                  <a:schemeClr val="tx1"/>
                </a:solidFill>
                <a:latin typeface="Arial" pitchFamily="34" charset="0"/>
                <a:cs typeface="Arial" pitchFamily="34" charset="0"/>
              </a:defRPr>
            </a:lvl1pPr>
            <a:lvl2pPr marL="504000" indent="-285750">
              <a:spcBef>
                <a:spcPts val="600"/>
              </a:spcBef>
              <a:buClr>
                <a:schemeClr val="accent2"/>
              </a:buClr>
              <a:buFont typeface="Arial" pitchFamily="34" charset="0"/>
              <a:buChar char="•"/>
              <a:defRPr sz="1400" baseline="0">
                <a:solidFill>
                  <a:schemeClr val="tx1"/>
                </a:solidFill>
                <a:latin typeface="Arial" pitchFamily="34" charset="0"/>
                <a:cs typeface="Arial" pitchFamily="34" charset="0"/>
              </a:defRPr>
            </a:lvl2pPr>
            <a:lvl3pPr marL="720000" indent="-228600">
              <a:spcBef>
                <a:spcPts val="600"/>
              </a:spcBef>
              <a:buClr>
                <a:schemeClr val="accent2"/>
              </a:buClr>
              <a:buFont typeface="Arial" pitchFamily="34" charset="0"/>
              <a:buChar char="•"/>
              <a:defRPr sz="1400" baseline="0">
                <a:solidFill>
                  <a:schemeClr val="tx1"/>
                </a:solidFill>
                <a:latin typeface="Arial" pitchFamily="34" charset="0"/>
                <a:cs typeface="Arial" pitchFamily="34" charset="0"/>
              </a:defRPr>
            </a:lvl3pPr>
            <a:lvl4pPr marL="1080000" indent="-228600">
              <a:spcBef>
                <a:spcPts val="600"/>
              </a:spcBef>
              <a:buClr>
                <a:schemeClr val="accent2"/>
              </a:buClr>
              <a:buFont typeface="Arial" pitchFamily="34" charset="0"/>
              <a:buChar char="•"/>
              <a:defRPr sz="1400">
                <a:solidFill>
                  <a:schemeClr val="tx1"/>
                </a:solidFill>
                <a:latin typeface="Arial" pitchFamily="34" charset="0"/>
                <a:cs typeface="Arial" pitchFamily="34" charset="0"/>
              </a:defRPr>
            </a:lvl4pPr>
            <a:lvl5pPr marL="1440000" indent="-228600">
              <a:spcBef>
                <a:spcPts val="600"/>
              </a:spcBef>
              <a:buClr>
                <a:schemeClr val="accent2"/>
              </a:buClr>
              <a:buFont typeface="Arial" pitchFamily="34" charset="0"/>
              <a:buChar char="•"/>
              <a:defRPr sz="1400" baseline="0">
                <a:solidFill>
                  <a:schemeClr val="tx1"/>
                </a:solidFill>
                <a:latin typeface="Arial" pitchFamily="34" charset="0"/>
                <a:cs typeface="Arial" pitchFamily="34" charset="0"/>
              </a:defRPr>
            </a:lvl5pPr>
            <a:lvl6pPr marL="1800000" marR="0" indent="-228600" algn="l" defTabSz="914400" rtl="0" eaLnBrk="1" fontAlgn="auto" latinLnBrk="0" hangingPunct="1">
              <a:lnSpc>
                <a:spcPct val="100000"/>
              </a:lnSpc>
              <a:spcBef>
                <a:spcPts val="600"/>
              </a:spcBef>
              <a:spcAft>
                <a:spcPts val="0"/>
              </a:spcAft>
              <a:buClr>
                <a:schemeClr val="accent2"/>
              </a:buClr>
              <a:buSzTx/>
              <a:buFont typeface="Arial" pitchFamily="34" charset="0"/>
              <a:buChar char="•"/>
              <a:tabLst/>
              <a:defRPr sz="1400">
                <a:solidFill>
                  <a:schemeClr val="tx1"/>
                </a:solidFill>
                <a:latin typeface="Arial" pitchFamily="34" charset="0"/>
                <a:cs typeface="Arial" pitchFamily="34" charset="0"/>
              </a:defRPr>
            </a:lvl6pPr>
            <a:lvl7pPr marL="2160000">
              <a:defRPr sz="1500" baseline="0">
                <a:solidFill>
                  <a:schemeClr val="bg1">
                    <a:lumMod val="95000"/>
                    <a:lumOff val="5000"/>
                  </a:schemeClr>
                </a:solidFill>
              </a:defRPr>
            </a:lvl7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smtClean="0"/>
          </a:p>
        </p:txBody>
      </p:sp>
      <p:sp>
        <p:nvSpPr>
          <p:cNvPr id="8" name="Tittel 1"/>
          <p:cNvSpPr>
            <a:spLocks noGrp="1"/>
          </p:cNvSpPr>
          <p:nvPr>
            <p:ph type="ctrTitle" hasCustomPrompt="1"/>
          </p:nvPr>
        </p:nvSpPr>
        <p:spPr>
          <a:xfrm>
            <a:off x="518864" y="404664"/>
            <a:ext cx="7869560" cy="936104"/>
          </a:xfrm>
          <a:prstGeom prst="rect">
            <a:avLst/>
          </a:prstGeom>
        </p:spPr>
        <p:txBody>
          <a:bodyPr anchor="t">
            <a:noAutofit/>
          </a:bodyPr>
          <a:lstStyle>
            <a:lvl1pPr algn="l">
              <a:lnSpc>
                <a:spcPts val="3000"/>
              </a:lnSpc>
              <a:defRPr sz="2600" b="0" i="0" baseline="0">
                <a:solidFill>
                  <a:schemeClr val="bg2"/>
                </a:solidFill>
                <a:latin typeface="+mj-lt"/>
              </a:defRPr>
            </a:lvl1pPr>
          </a:lstStyle>
          <a:p>
            <a:r>
              <a:rPr lang="nb-NO" dirty="0" smtClean="0"/>
              <a:t>Klikk for å sette inn overskrift</a:t>
            </a:r>
            <a:endParaRPr lang="nb-NO" dirty="0"/>
          </a:p>
        </p:txBody>
      </p:sp>
      <p:sp>
        <p:nvSpPr>
          <p:cNvPr id="10"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defRPr>
            </a:lvl1pPr>
          </a:lstStyle>
          <a:p>
            <a:endParaRPr lang="nb-NO"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10" name="Plassholder for bilde 9"/>
          <p:cNvSpPr>
            <a:spLocks noGrp="1"/>
          </p:cNvSpPr>
          <p:nvPr>
            <p:ph type="pic" sz="quarter" idx="10"/>
          </p:nvPr>
        </p:nvSpPr>
        <p:spPr>
          <a:xfrm>
            <a:off x="0" y="0"/>
            <a:ext cx="9144000" cy="6858000"/>
          </a:xfrm>
          <a:prstGeom prst="rect">
            <a:avLst/>
          </a:prstGeom>
        </p:spPr>
        <p:txBody>
          <a:bodyPr/>
          <a:lstStyle>
            <a:lvl1pPr>
              <a:defRPr sz="1500"/>
            </a:lvl1pPr>
          </a:lstStyle>
          <a:p>
            <a:r>
              <a:rPr lang="nb-NO" smtClean="0"/>
              <a:t>Klikk ikonet for å legge til et bilde</a:t>
            </a:r>
            <a:endParaRPr lang="nb-NO" dirty="0"/>
          </a:p>
        </p:txBody>
      </p:sp>
      <p:sp>
        <p:nvSpPr>
          <p:cNvPr id="4"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defRPr>
            </a:lvl1pPr>
          </a:lstStyle>
          <a:p>
            <a:endParaRPr lang="nb-NO"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is oppslag">
    <p:spTree>
      <p:nvGrpSpPr>
        <p:cNvPr id="1" name=""/>
        <p:cNvGrpSpPr/>
        <p:nvPr/>
      </p:nvGrpSpPr>
      <p:grpSpPr>
        <a:xfrm>
          <a:off x="0" y="0"/>
          <a:ext cx="0" cy="0"/>
          <a:chOff x="0" y="0"/>
          <a:chExt cx="0" cy="0"/>
        </a:xfrm>
      </p:grpSpPr>
      <p:sp>
        <p:nvSpPr>
          <p:cNvPr id="10" name="Plassholder for bilde 9"/>
          <p:cNvSpPr>
            <a:spLocks noGrp="1" noChangeAspect="1"/>
          </p:cNvSpPr>
          <p:nvPr>
            <p:ph type="pic" sz="quarter" idx="10"/>
          </p:nvPr>
        </p:nvSpPr>
        <p:spPr>
          <a:xfrm>
            <a:off x="1115616" y="548680"/>
            <a:ext cx="6968132" cy="5226099"/>
          </a:xfrm>
          <a:prstGeom prst="rect">
            <a:avLst/>
          </a:prstGeom>
          <a:effectLst>
            <a:outerShdw blurRad="50800" dist="50800" dir="5400000" algn="ctr" rotWithShape="0">
              <a:srgbClr val="000000">
                <a:alpha val="24000"/>
              </a:srgbClr>
            </a:outerShdw>
          </a:effectLst>
        </p:spPr>
        <p:txBody>
          <a:bodyPr/>
          <a:lstStyle>
            <a:lvl1pPr>
              <a:defRPr sz="1500"/>
            </a:lvl1pPr>
          </a:lstStyle>
          <a:p>
            <a:r>
              <a:rPr lang="nb-NO" smtClean="0"/>
              <a:t>Klikk ikonet for å legge til et bilde</a:t>
            </a:r>
            <a:endParaRPr lang="nb-NO" dirty="0"/>
          </a:p>
        </p:txBody>
      </p:sp>
      <p:sp>
        <p:nvSpPr>
          <p:cNvPr id="4"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defRPr>
            </a:lvl1pPr>
          </a:lstStyle>
          <a:p>
            <a:endParaRPr lang="nb-NO" dirty="0"/>
          </a:p>
        </p:txBody>
      </p:sp>
    </p:spTree>
    <p:extLst>
      <p:ext uri="{BB962C8B-B14F-4D97-AF65-F5344CB8AC3E}">
        <p14:creationId xmlns:p14="http://schemas.microsoft.com/office/powerpoint/2010/main" xmlns="" val="25152319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vis enkeltside">
    <p:spTree>
      <p:nvGrpSpPr>
        <p:cNvPr id="1" name=""/>
        <p:cNvGrpSpPr/>
        <p:nvPr/>
      </p:nvGrpSpPr>
      <p:grpSpPr>
        <a:xfrm>
          <a:off x="0" y="0"/>
          <a:ext cx="0" cy="0"/>
          <a:chOff x="0" y="0"/>
          <a:chExt cx="0" cy="0"/>
        </a:xfrm>
      </p:grpSpPr>
      <p:sp>
        <p:nvSpPr>
          <p:cNvPr id="10" name="Plassholder for bilde 9"/>
          <p:cNvSpPr>
            <a:spLocks noGrp="1"/>
          </p:cNvSpPr>
          <p:nvPr>
            <p:ph type="pic" sz="quarter" idx="10"/>
          </p:nvPr>
        </p:nvSpPr>
        <p:spPr>
          <a:xfrm>
            <a:off x="2705382" y="548680"/>
            <a:ext cx="3678815" cy="5256584"/>
          </a:xfrm>
          <a:prstGeom prst="rect">
            <a:avLst/>
          </a:prstGeom>
          <a:effectLst>
            <a:outerShdw blurRad="50800" dist="50800" dir="5400000" algn="ctr" rotWithShape="0">
              <a:srgbClr val="000000">
                <a:alpha val="24000"/>
              </a:srgbClr>
            </a:outerShdw>
          </a:effectLst>
        </p:spPr>
        <p:txBody>
          <a:bodyPr/>
          <a:lstStyle>
            <a:lvl1pPr>
              <a:defRPr sz="1500"/>
            </a:lvl1pPr>
          </a:lstStyle>
          <a:p>
            <a:r>
              <a:rPr lang="nb-NO" smtClean="0"/>
              <a:t>Klikk ikonet for å legge til et bilde</a:t>
            </a:r>
            <a:endParaRPr lang="nb-NO" dirty="0"/>
          </a:p>
        </p:txBody>
      </p:sp>
      <p:sp>
        <p:nvSpPr>
          <p:cNvPr id="4"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defRPr>
            </a:lvl1pPr>
          </a:lstStyle>
          <a:p>
            <a:endParaRPr lang="nb-NO" dirty="0"/>
          </a:p>
        </p:txBody>
      </p:sp>
    </p:spTree>
    <p:extLst>
      <p:ext uri="{BB962C8B-B14F-4D97-AF65-F5344CB8AC3E}">
        <p14:creationId xmlns:p14="http://schemas.microsoft.com/office/powerpoint/2010/main" xmlns="" val="27671909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defRPr>
            </a:lvl1pPr>
          </a:lstStyle>
          <a:p>
            <a:endParaRPr lang="nb-NO" dirty="0"/>
          </a:p>
        </p:txBody>
      </p:sp>
      <p:sp>
        <p:nvSpPr>
          <p:cNvPr id="3" name="Plassholder for media 2"/>
          <p:cNvSpPr>
            <a:spLocks noGrp="1"/>
          </p:cNvSpPr>
          <p:nvPr>
            <p:ph type="media" sz="quarter" idx="10"/>
          </p:nvPr>
        </p:nvSpPr>
        <p:spPr>
          <a:xfrm>
            <a:off x="684213" y="476250"/>
            <a:ext cx="7775575" cy="5400675"/>
          </a:xfrm>
          <a:prstGeom prst="rect">
            <a:avLst/>
          </a:prstGeom>
        </p:spPr>
        <p:txBody>
          <a:bodyPr/>
          <a:lstStyle>
            <a:lvl1pPr>
              <a:defRPr sz="1800" baseline="0"/>
            </a:lvl1pPr>
          </a:lstStyle>
          <a:p>
            <a:r>
              <a:rPr lang="nb-NO" smtClean="0"/>
              <a:t>Klikk ikonet for å legge til media</a:t>
            </a:r>
            <a:endParaRPr lang="nb-NO" dirty="0"/>
          </a:p>
        </p:txBody>
      </p:sp>
    </p:spTree>
    <p:extLst>
      <p:ext uri="{BB962C8B-B14F-4D97-AF65-F5344CB8AC3E}">
        <p14:creationId xmlns:p14="http://schemas.microsoft.com/office/powerpoint/2010/main" xmlns="" val="15740099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ritt spillerom">
    <p:spTree>
      <p:nvGrpSpPr>
        <p:cNvPr id="1" name=""/>
        <p:cNvGrpSpPr/>
        <p:nvPr/>
      </p:nvGrpSpPr>
      <p:grpSpPr>
        <a:xfrm>
          <a:off x="0" y="0"/>
          <a:ext cx="0" cy="0"/>
          <a:chOff x="0" y="0"/>
          <a:chExt cx="0" cy="0"/>
        </a:xfrm>
      </p:grpSpPr>
      <p:sp>
        <p:nvSpPr>
          <p:cNvPr id="5" name="Tittel 1"/>
          <p:cNvSpPr>
            <a:spLocks noGrp="1"/>
          </p:cNvSpPr>
          <p:nvPr>
            <p:ph type="ctrTitle" hasCustomPrompt="1"/>
          </p:nvPr>
        </p:nvSpPr>
        <p:spPr>
          <a:xfrm>
            <a:off x="518864" y="404664"/>
            <a:ext cx="7869560" cy="936104"/>
          </a:xfrm>
          <a:prstGeom prst="rect">
            <a:avLst/>
          </a:prstGeom>
        </p:spPr>
        <p:txBody>
          <a:bodyPr anchor="t">
            <a:noAutofit/>
          </a:bodyPr>
          <a:lstStyle>
            <a:lvl1pPr algn="l">
              <a:lnSpc>
                <a:spcPts val="3000"/>
              </a:lnSpc>
              <a:defRPr sz="2600" b="0" i="0" baseline="0">
                <a:solidFill>
                  <a:schemeClr val="bg2"/>
                </a:solidFill>
                <a:latin typeface="+mj-lt"/>
              </a:defRPr>
            </a:lvl1pPr>
          </a:lstStyle>
          <a:p>
            <a:r>
              <a:rPr lang="nb-NO" dirty="0" smtClean="0"/>
              <a:t>Klikk for å sette inn overskrift</a:t>
            </a:r>
            <a:endParaRPr lang="nb-NO" dirty="0"/>
          </a:p>
        </p:txBody>
      </p:sp>
      <p:sp>
        <p:nvSpPr>
          <p:cNvPr id="6"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defRPr>
            </a:lvl1pPr>
          </a:lstStyle>
          <a:p>
            <a:endParaRPr lang="nb-NO"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bilderammer med tekst">
    <p:spTree>
      <p:nvGrpSpPr>
        <p:cNvPr id="1" name=""/>
        <p:cNvGrpSpPr/>
        <p:nvPr/>
      </p:nvGrpSpPr>
      <p:grpSpPr>
        <a:xfrm>
          <a:off x="0" y="0"/>
          <a:ext cx="0" cy="0"/>
          <a:chOff x="0" y="0"/>
          <a:chExt cx="0" cy="0"/>
        </a:xfrm>
      </p:grpSpPr>
      <p:sp>
        <p:nvSpPr>
          <p:cNvPr id="16" name="Plassholder for bilde 14"/>
          <p:cNvSpPr>
            <a:spLocks noGrp="1"/>
          </p:cNvSpPr>
          <p:nvPr>
            <p:ph type="pic" sz="quarter" idx="10"/>
          </p:nvPr>
        </p:nvSpPr>
        <p:spPr>
          <a:xfrm>
            <a:off x="539552" y="1987798"/>
            <a:ext cx="2447925" cy="1873250"/>
          </a:xfrm>
          <a:prstGeom prst="rect">
            <a:avLst/>
          </a:prstGeom>
        </p:spPr>
        <p:txBody>
          <a:bodyPr/>
          <a:lstStyle>
            <a:lvl1pPr>
              <a:defRPr sz="1500"/>
            </a:lvl1pPr>
          </a:lstStyle>
          <a:p>
            <a:r>
              <a:rPr lang="nb-NO" smtClean="0"/>
              <a:t>Klikk ikonet for å legge til et bilde</a:t>
            </a:r>
            <a:endParaRPr lang="nb-NO" dirty="0"/>
          </a:p>
        </p:txBody>
      </p:sp>
      <p:sp>
        <p:nvSpPr>
          <p:cNvPr id="17" name="Plassholder for bilde 14"/>
          <p:cNvSpPr>
            <a:spLocks noGrp="1"/>
          </p:cNvSpPr>
          <p:nvPr>
            <p:ph type="pic" sz="quarter" idx="11"/>
          </p:nvPr>
        </p:nvSpPr>
        <p:spPr>
          <a:xfrm>
            <a:off x="3307866" y="1987798"/>
            <a:ext cx="2447925" cy="1873250"/>
          </a:xfrm>
          <a:prstGeom prst="rect">
            <a:avLst/>
          </a:prstGeom>
        </p:spPr>
        <p:txBody>
          <a:bodyPr/>
          <a:lstStyle>
            <a:lvl1pPr>
              <a:defRPr sz="1500"/>
            </a:lvl1pPr>
          </a:lstStyle>
          <a:p>
            <a:r>
              <a:rPr lang="nb-NO" smtClean="0"/>
              <a:t>Klikk ikonet for å legge til et bilde</a:t>
            </a:r>
            <a:endParaRPr lang="nb-NO" dirty="0"/>
          </a:p>
        </p:txBody>
      </p:sp>
      <p:sp>
        <p:nvSpPr>
          <p:cNvPr id="18" name="Plassholder for bilde 14"/>
          <p:cNvSpPr>
            <a:spLocks noGrp="1"/>
          </p:cNvSpPr>
          <p:nvPr>
            <p:ph type="pic" sz="quarter" idx="12"/>
          </p:nvPr>
        </p:nvSpPr>
        <p:spPr>
          <a:xfrm>
            <a:off x="6076181" y="1987798"/>
            <a:ext cx="2447925" cy="1873250"/>
          </a:xfrm>
          <a:prstGeom prst="rect">
            <a:avLst/>
          </a:prstGeom>
        </p:spPr>
        <p:txBody>
          <a:bodyPr/>
          <a:lstStyle>
            <a:lvl1pPr>
              <a:defRPr sz="1500"/>
            </a:lvl1pPr>
          </a:lstStyle>
          <a:p>
            <a:r>
              <a:rPr lang="nb-NO" smtClean="0"/>
              <a:t>Klikk ikonet for å legge til et bilde</a:t>
            </a:r>
            <a:endParaRPr lang="nb-NO" dirty="0"/>
          </a:p>
        </p:txBody>
      </p:sp>
      <p:sp>
        <p:nvSpPr>
          <p:cNvPr id="19" name="Rektangel 18"/>
          <p:cNvSpPr/>
          <p:nvPr userDrawn="1"/>
        </p:nvSpPr>
        <p:spPr>
          <a:xfrm>
            <a:off x="539552" y="4077072"/>
            <a:ext cx="576064" cy="504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BT Klavika PPT" charset="0"/>
            </a:endParaRPr>
          </a:p>
        </p:txBody>
      </p:sp>
      <p:sp>
        <p:nvSpPr>
          <p:cNvPr id="27" name="Plassholder for tekst 11"/>
          <p:cNvSpPr>
            <a:spLocks noGrp="1"/>
          </p:cNvSpPr>
          <p:nvPr>
            <p:ph type="body" sz="quarter" idx="13" hasCustomPrompt="1"/>
          </p:nvPr>
        </p:nvSpPr>
        <p:spPr>
          <a:xfrm>
            <a:off x="1187624" y="4077072"/>
            <a:ext cx="1800200" cy="1152128"/>
          </a:xfrm>
          <a:prstGeom prst="rect">
            <a:avLst/>
          </a:prstGeom>
        </p:spPr>
        <p:txBody>
          <a:bodyPr>
            <a:normAutofit/>
          </a:bodyPr>
          <a:lstStyle>
            <a:lvl1pPr marL="0">
              <a:buFontTx/>
              <a:buNone/>
              <a:defRPr sz="1200" baseline="0">
                <a:solidFill>
                  <a:schemeClr val="accent6">
                    <a:lumMod val="75000"/>
                  </a:schemeClr>
                </a:solidFill>
                <a:latin typeface="Arial" pitchFamily="34" charset="0"/>
                <a:cs typeface="Arial" pitchFamily="34" charset="0"/>
              </a:defRPr>
            </a:lvl1pPr>
            <a:lvl2pPr>
              <a:buFontTx/>
              <a:buNone/>
              <a:defRPr/>
            </a:lvl2pPr>
            <a:lvl3pPr>
              <a:buFontTx/>
              <a:buNone/>
              <a:defRPr/>
            </a:lvl3pPr>
            <a:lvl4pPr>
              <a:buFontTx/>
              <a:buNone/>
              <a:defRPr/>
            </a:lvl4pPr>
            <a:lvl5pPr>
              <a:buFontTx/>
              <a:buNone/>
              <a:defRPr/>
            </a:lvl5pPr>
          </a:lstStyle>
          <a:p>
            <a:pPr lvl="0"/>
            <a:r>
              <a:rPr lang="nb-NO" dirty="0" smtClean="0"/>
              <a:t>Her skriver man inn tekst.</a:t>
            </a:r>
            <a:endParaRPr lang="nb-NO" dirty="0"/>
          </a:p>
        </p:txBody>
      </p:sp>
      <p:sp>
        <p:nvSpPr>
          <p:cNvPr id="28" name="Plassholder for tekst 11"/>
          <p:cNvSpPr>
            <a:spLocks noGrp="1"/>
          </p:cNvSpPr>
          <p:nvPr>
            <p:ph type="body" sz="quarter" idx="14" hasCustomPrompt="1"/>
          </p:nvPr>
        </p:nvSpPr>
        <p:spPr>
          <a:xfrm>
            <a:off x="539552" y="4149080"/>
            <a:ext cx="635918" cy="504056"/>
          </a:xfrm>
          <a:prstGeom prst="rect">
            <a:avLst/>
          </a:prstGeom>
        </p:spPr>
        <p:txBody>
          <a:bodyPr>
            <a:normAutofit/>
          </a:bodyPr>
          <a:lstStyle>
            <a:lvl1pPr marL="0">
              <a:buFontTx/>
              <a:buNone/>
              <a:defRPr sz="1300" b="1" baseline="0">
                <a:solidFill>
                  <a:schemeClr val="bg1"/>
                </a:solidFill>
                <a:latin typeface="Arial" pitchFamily="34" charset="0"/>
                <a:cs typeface="Arial" pitchFamily="34" charset="0"/>
              </a:defRPr>
            </a:lvl1pPr>
            <a:lvl2pPr>
              <a:buFontTx/>
              <a:buNone/>
              <a:defRPr/>
            </a:lvl2pPr>
            <a:lvl3pPr>
              <a:buFontTx/>
              <a:buNone/>
              <a:defRPr/>
            </a:lvl3pPr>
            <a:lvl4pPr>
              <a:buFontTx/>
              <a:buNone/>
              <a:defRPr/>
            </a:lvl4pPr>
            <a:lvl5pPr>
              <a:buFontTx/>
              <a:buNone/>
              <a:defRPr/>
            </a:lvl5pPr>
          </a:lstStyle>
          <a:p>
            <a:pPr lvl="0"/>
            <a:r>
              <a:rPr lang="nb-NO" dirty="0" smtClean="0"/>
              <a:t>50%</a:t>
            </a:r>
            <a:endParaRPr lang="nb-NO" dirty="0"/>
          </a:p>
        </p:txBody>
      </p:sp>
      <p:sp>
        <p:nvSpPr>
          <p:cNvPr id="29" name="Rektangel 28"/>
          <p:cNvSpPr/>
          <p:nvPr userDrawn="1"/>
        </p:nvSpPr>
        <p:spPr>
          <a:xfrm>
            <a:off x="3293765" y="4077072"/>
            <a:ext cx="576064" cy="504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BT Klavika PPT" charset="0"/>
            </a:endParaRPr>
          </a:p>
        </p:txBody>
      </p:sp>
      <p:sp>
        <p:nvSpPr>
          <p:cNvPr id="30" name="Plassholder for tekst 11"/>
          <p:cNvSpPr>
            <a:spLocks noGrp="1"/>
          </p:cNvSpPr>
          <p:nvPr>
            <p:ph type="body" sz="quarter" idx="15" hasCustomPrompt="1"/>
          </p:nvPr>
        </p:nvSpPr>
        <p:spPr>
          <a:xfrm>
            <a:off x="3941837" y="4077072"/>
            <a:ext cx="1800200" cy="1152128"/>
          </a:xfrm>
          <a:prstGeom prst="rect">
            <a:avLst/>
          </a:prstGeom>
        </p:spPr>
        <p:txBody>
          <a:bodyPr>
            <a:normAutofit/>
          </a:bodyPr>
          <a:lstStyle>
            <a:lvl1pPr marL="0">
              <a:buFontTx/>
              <a:buNone/>
              <a:defRPr sz="1200" baseline="0">
                <a:solidFill>
                  <a:schemeClr val="accent6">
                    <a:lumMod val="75000"/>
                  </a:schemeClr>
                </a:solidFill>
                <a:latin typeface="Arial" pitchFamily="34" charset="0"/>
                <a:cs typeface="Arial" pitchFamily="34" charset="0"/>
              </a:defRPr>
            </a:lvl1pPr>
            <a:lvl2pPr>
              <a:buFontTx/>
              <a:buNone/>
              <a:defRPr/>
            </a:lvl2pPr>
            <a:lvl3pPr>
              <a:buFontTx/>
              <a:buNone/>
              <a:defRPr/>
            </a:lvl3pPr>
            <a:lvl4pPr>
              <a:buFontTx/>
              <a:buNone/>
              <a:defRPr/>
            </a:lvl4pPr>
            <a:lvl5pPr>
              <a:buFontTx/>
              <a:buNone/>
              <a:defRPr/>
            </a:lvl5pPr>
          </a:lstStyle>
          <a:p>
            <a:pPr lvl="0"/>
            <a:r>
              <a:rPr lang="nb-NO" dirty="0" smtClean="0"/>
              <a:t>Her skriver man inn tekst.</a:t>
            </a:r>
            <a:endParaRPr lang="nb-NO" dirty="0"/>
          </a:p>
        </p:txBody>
      </p:sp>
      <p:sp>
        <p:nvSpPr>
          <p:cNvPr id="31" name="Plassholder for tekst 11"/>
          <p:cNvSpPr>
            <a:spLocks noGrp="1"/>
          </p:cNvSpPr>
          <p:nvPr>
            <p:ph type="body" sz="quarter" idx="16" hasCustomPrompt="1"/>
          </p:nvPr>
        </p:nvSpPr>
        <p:spPr>
          <a:xfrm>
            <a:off x="3293765" y="4149080"/>
            <a:ext cx="635918" cy="504056"/>
          </a:xfrm>
          <a:prstGeom prst="rect">
            <a:avLst/>
          </a:prstGeom>
        </p:spPr>
        <p:txBody>
          <a:bodyPr>
            <a:normAutofit/>
          </a:bodyPr>
          <a:lstStyle>
            <a:lvl1pPr marL="0">
              <a:buFontTx/>
              <a:buNone/>
              <a:defRPr sz="1300" b="1" baseline="0">
                <a:solidFill>
                  <a:schemeClr val="bg1"/>
                </a:solidFill>
                <a:latin typeface="Arial" pitchFamily="34" charset="0"/>
                <a:cs typeface="Arial" pitchFamily="34" charset="0"/>
              </a:defRPr>
            </a:lvl1pPr>
            <a:lvl2pPr>
              <a:buFontTx/>
              <a:buNone/>
              <a:defRPr/>
            </a:lvl2pPr>
            <a:lvl3pPr>
              <a:buFontTx/>
              <a:buNone/>
              <a:defRPr/>
            </a:lvl3pPr>
            <a:lvl4pPr>
              <a:buFontTx/>
              <a:buNone/>
              <a:defRPr/>
            </a:lvl4pPr>
            <a:lvl5pPr>
              <a:buFontTx/>
              <a:buNone/>
              <a:defRPr/>
            </a:lvl5pPr>
          </a:lstStyle>
          <a:p>
            <a:pPr lvl="0"/>
            <a:r>
              <a:rPr lang="nb-NO" dirty="0" smtClean="0"/>
              <a:t>50%</a:t>
            </a:r>
            <a:endParaRPr lang="nb-NO" dirty="0"/>
          </a:p>
        </p:txBody>
      </p:sp>
      <p:sp>
        <p:nvSpPr>
          <p:cNvPr id="32" name="Rektangel 31"/>
          <p:cNvSpPr/>
          <p:nvPr userDrawn="1"/>
        </p:nvSpPr>
        <p:spPr>
          <a:xfrm>
            <a:off x="6075065" y="4077072"/>
            <a:ext cx="576064" cy="504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BT Klavika PPT" charset="0"/>
            </a:endParaRPr>
          </a:p>
        </p:txBody>
      </p:sp>
      <p:sp>
        <p:nvSpPr>
          <p:cNvPr id="33" name="Plassholder for tekst 11"/>
          <p:cNvSpPr>
            <a:spLocks noGrp="1"/>
          </p:cNvSpPr>
          <p:nvPr>
            <p:ph type="body" sz="quarter" idx="17" hasCustomPrompt="1"/>
          </p:nvPr>
        </p:nvSpPr>
        <p:spPr>
          <a:xfrm>
            <a:off x="6723137" y="4077072"/>
            <a:ext cx="1800200" cy="1152128"/>
          </a:xfrm>
          <a:prstGeom prst="rect">
            <a:avLst/>
          </a:prstGeom>
        </p:spPr>
        <p:txBody>
          <a:bodyPr>
            <a:normAutofit/>
          </a:bodyPr>
          <a:lstStyle>
            <a:lvl1pPr marL="0">
              <a:buFontTx/>
              <a:buNone/>
              <a:defRPr sz="1200" baseline="0">
                <a:solidFill>
                  <a:schemeClr val="accent6">
                    <a:lumMod val="75000"/>
                  </a:schemeClr>
                </a:solidFill>
                <a:latin typeface="Arial" pitchFamily="34" charset="0"/>
                <a:cs typeface="Arial" pitchFamily="34" charset="0"/>
              </a:defRPr>
            </a:lvl1pPr>
            <a:lvl2pPr>
              <a:buFontTx/>
              <a:buNone/>
              <a:defRPr/>
            </a:lvl2pPr>
            <a:lvl3pPr>
              <a:buFontTx/>
              <a:buNone/>
              <a:defRPr/>
            </a:lvl3pPr>
            <a:lvl4pPr>
              <a:buFontTx/>
              <a:buNone/>
              <a:defRPr/>
            </a:lvl4pPr>
            <a:lvl5pPr>
              <a:buFontTx/>
              <a:buNone/>
              <a:defRPr/>
            </a:lvl5pPr>
          </a:lstStyle>
          <a:p>
            <a:pPr lvl="0"/>
            <a:r>
              <a:rPr lang="nb-NO" dirty="0" smtClean="0"/>
              <a:t>Her skriver man inn tekst.</a:t>
            </a:r>
            <a:endParaRPr lang="nb-NO" dirty="0"/>
          </a:p>
        </p:txBody>
      </p:sp>
      <p:sp>
        <p:nvSpPr>
          <p:cNvPr id="34" name="Plassholder for tekst 11"/>
          <p:cNvSpPr>
            <a:spLocks noGrp="1"/>
          </p:cNvSpPr>
          <p:nvPr>
            <p:ph type="body" sz="quarter" idx="18" hasCustomPrompt="1"/>
          </p:nvPr>
        </p:nvSpPr>
        <p:spPr>
          <a:xfrm>
            <a:off x="6075065" y="4149080"/>
            <a:ext cx="635918" cy="504056"/>
          </a:xfrm>
          <a:prstGeom prst="rect">
            <a:avLst/>
          </a:prstGeom>
        </p:spPr>
        <p:txBody>
          <a:bodyPr>
            <a:noAutofit/>
          </a:bodyPr>
          <a:lstStyle>
            <a:lvl1pPr marL="0">
              <a:buFontTx/>
              <a:buNone/>
              <a:defRPr sz="1300" b="1" baseline="0">
                <a:solidFill>
                  <a:schemeClr val="bg1"/>
                </a:solidFill>
                <a:latin typeface="Arial" pitchFamily="34" charset="0"/>
                <a:cs typeface="Arial" pitchFamily="34" charset="0"/>
              </a:defRPr>
            </a:lvl1pPr>
            <a:lvl2pPr>
              <a:buFontTx/>
              <a:buNone/>
              <a:defRPr/>
            </a:lvl2pPr>
            <a:lvl3pPr>
              <a:buFontTx/>
              <a:buNone/>
              <a:defRPr/>
            </a:lvl3pPr>
            <a:lvl4pPr>
              <a:buFontTx/>
              <a:buNone/>
              <a:defRPr/>
            </a:lvl4pPr>
            <a:lvl5pPr>
              <a:buFontTx/>
              <a:buNone/>
              <a:defRPr/>
            </a:lvl5pPr>
          </a:lstStyle>
          <a:p>
            <a:pPr lvl="0"/>
            <a:r>
              <a:rPr lang="nb-NO" dirty="0" smtClean="0"/>
              <a:t>50%</a:t>
            </a:r>
            <a:endParaRPr lang="nb-NO" dirty="0"/>
          </a:p>
        </p:txBody>
      </p:sp>
      <p:sp>
        <p:nvSpPr>
          <p:cNvPr id="20" name="Tittel 1"/>
          <p:cNvSpPr>
            <a:spLocks noGrp="1"/>
          </p:cNvSpPr>
          <p:nvPr>
            <p:ph type="ctrTitle" hasCustomPrompt="1"/>
          </p:nvPr>
        </p:nvSpPr>
        <p:spPr>
          <a:xfrm>
            <a:off x="518864" y="404664"/>
            <a:ext cx="7869560" cy="936104"/>
          </a:xfrm>
          <a:prstGeom prst="rect">
            <a:avLst/>
          </a:prstGeom>
        </p:spPr>
        <p:txBody>
          <a:bodyPr anchor="t">
            <a:noAutofit/>
          </a:bodyPr>
          <a:lstStyle>
            <a:lvl1pPr algn="l">
              <a:lnSpc>
                <a:spcPts val="3000"/>
              </a:lnSpc>
              <a:defRPr sz="2600" b="0" i="0" baseline="0">
                <a:solidFill>
                  <a:schemeClr val="bg2"/>
                </a:solidFill>
                <a:latin typeface="+mj-lt"/>
              </a:defRPr>
            </a:lvl1pPr>
          </a:lstStyle>
          <a:p>
            <a:r>
              <a:rPr lang="nb-NO" dirty="0" smtClean="0"/>
              <a:t>Klikk for å sette inn overskrift</a:t>
            </a:r>
            <a:endParaRPr lang="nb-NO" dirty="0"/>
          </a:p>
        </p:txBody>
      </p:sp>
      <p:sp>
        <p:nvSpPr>
          <p:cNvPr id="21"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defRPr>
            </a:lvl1pPr>
          </a:lstStyle>
          <a:p>
            <a:endParaRPr lang="nb-NO"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descr="logobunn_underliggende_sider.jpg"/>
          <p:cNvPicPr>
            <a:picLocks noChangeAspect="1"/>
          </p:cNvPicPr>
          <p:nvPr/>
        </p:nvPicPr>
        <p:blipFill>
          <a:blip r:embed="rId20" cstate="print"/>
          <a:stretch>
            <a:fillRect/>
          </a:stretch>
        </p:blipFill>
        <p:spPr>
          <a:xfrm>
            <a:off x="0" y="6281928"/>
            <a:ext cx="9144000" cy="576072"/>
          </a:xfrm>
          <a:prstGeom prst="rect">
            <a:avLst/>
          </a:prstGeom>
        </p:spPr>
      </p:pic>
      <p:sp>
        <p:nvSpPr>
          <p:cNvPr id="7" name="Plassholder for bunntekst 6"/>
          <p:cNvSpPr>
            <a:spLocks noGrp="1"/>
          </p:cNvSpPr>
          <p:nvPr>
            <p:ph type="ftr" sz="quarter" idx="3"/>
          </p:nvPr>
        </p:nvSpPr>
        <p:spPr>
          <a:xfrm>
            <a:off x="668288" y="6376243"/>
            <a:ext cx="4263752" cy="365125"/>
          </a:xfrm>
          <a:prstGeom prst="rect">
            <a:avLst/>
          </a:prstGeom>
        </p:spPr>
        <p:txBody>
          <a:bodyPr vert="horz" lIns="91440" tIns="45720" rIns="91440" bIns="45720" rtlCol="0" anchor="ctr"/>
          <a:lstStyle>
            <a:lvl1pPr algn="l">
              <a:defRPr sz="1000">
                <a:solidFill>
                  <a:schemeClr val="bg1"/>
                </a:solidFill>
                <a:latin typeface="Arial" pitchFamily="34" charset="0"/>
                <a:cs typeface="Arial" pitchFamily="34" charset="0"/>
              </a:defRPr>
            </a:lvl1pPr>
          </a:lstStyle>
          <a:p>
            <a:endParaRPr lang="nb-NO" dirty="0"/>
          </a:p>
        </p:txBody>
      </p:sp>
    </p:spTree>
  </p:cSld>
  <p:clrMap bg1="dk1" tx1="lt1" bg2="dk2" tx2="lt2" accent1="accent1" accent2="accent2" accent3="accent3" accent4="accent4" accent5="accent5" accent6="accent6" hlink="hlink" folHlink="folHlink"/>
  <p:sldLayoutIdLst>
    <p:sldLayoutId id="2147483649" r:id="rId1"/>
    <p:sldLayoutId id="2147483670" r:id="rId2"/>
    <p:sldLayoutId id="2147483667" r:id="rId3"/>
    <p:sldLayoutId id="2147483666" r:id="rId4"/>
    <p:sldLayoutId id="2147483672" r:id="rId5"/>
    <p:sldLayoutId id="2147483673" r:id="rId6"/>
    <p:sldLayoutId id="2147483676" r:id="rId7"/>
    <p:sldLayoutId id="2147483662" r:id="rId8"/>
    <p:sldLayoutId id="2147483675" r:id="rId9"/>
    <p:sldLayoutId id="2147483661" r:id="rId10"/>
    <p:sldLayoutId id="2147483665" r:id="rId11"/>
    <p:sldLayoutId id="2147483663" r:id="rId12"/>
    <p:sldLayoutId id="2147483671" r:id="rId13"/>
    <p:sldLayoutId id="2147483657" r:id="rId14"/>
    <p:sldLayoutId id="2147483674" r:id="rId15"/>
    <p:sldLayoutId id="2147483651" r:id="rId16"/>
    <p:sldLayoutId id="2147483677" r:id="rId17"/>
    <p:sldLayoutId id="2147483678" r:id="rId18"/>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media/media1.m4v"/><Relationship Id="rId5" Type="http://schemas.openxmlformats.org/officeDocument/2006/relationships/image" Target="../media/image5.png"/><Relationship Id="rId4" Type="http://schemas.microsoft.com/office/2007/relationships/media" Target="../media/media1.m4v"/></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descr="front.jpg"/>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a:stretch>
            <a:fillRect/>
          </a:stretch>
        </p:blipFill>
        <p:spPr>
          <a:xfrm>
            <a:off x="0" y="27384"/>
            <a:ext cx="9144000" cy="6858000"/>
          </a:xfrm>
        </p:spPr>
      </p:pic>
      <p:sp>
        <p:nvSpPr>
          <p:cNvPr id="10" name="Plassholder for tekst 2"/>
          <p:cNvSpPr txBox="1">
            <a:spLocks/>
          </p:cNvSpPr>
          <p:nvPr/>
        </p:nvSpPr>
        <p:spPr>
          <a:xfrm>
            <a:off x="1124124" y="5491758"/>
            <a:ext cx="5040560" cy="8048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b-NO" sz="1200" dirty="0" smtClean="0">
                <a:latin typeface="Arial"/>
                <a:cs typeface="Arial"/>
              </a:rPr>
              <a:t>Ingrid Fredriksen, Ingunn Røren, Anne Hovden</a:t>
            </a:r>
            <a:endParaRPr lang="nb-NO" sz="1200" dirty="0">
              <a:latin typeface="Arial"/>
              <a:cs typeface="Arial"/>
            </a:endParaRPr>
          </a:p>
        </p:txBody>
      </p:sp>
    </p:spTree>
    <p:extLst>
      <p:ext uri="{BB962C8B-B14F-4D97-AF65-F5344CB8AC3E}">
        <p14:creationId xmlns:p14="http://schemas.microsoft.com/office/powerpoint/2010/main" xmlns="" val="1990334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225"/>
          <p:cNvPicPr preferRelativeResize="0"/>
          <p:nvPr/>
        </p:nvPicPr>
        <p:blipFill>
          <a:blip r:embed="rId3" cstate="print"/>
          <a:stretch>
            <a:fillRect/>
          </a:stretch>
        </p:blipFill>
        <p:spPr>
          <a:xfrm>
            <a:off x="0" y="-25772"/>
            <a:ext cx="9252520" cy="6484834"/>
          </a:xfrm>
          <a:prstGeom prst="rect">
            <a:avLst/>
          </a:prstGeom>
          <a:noFill/>
          <a:ln>
            <a:noFill/>
          </a:ln>
        </p:spPr>
      </p:pic>
      <p:sp>
        <p:nvSpPr>
          <p:cNvPr id="7" name="Tittel 3"/>
          <p:cNvSpPr txBox="1">
            <a:spLocks/>
          </p:cNvSpPr>
          <p:nvPr/>
        </p:nvSpPr>
        <p:spPr>
          <a:xfrm>
            <a:off x="442664" y="5445224"/>
            <a:ext cx="7869560" cy="9361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b-NO" sz="2400" b="1" dirty="0" smtClean="0">
                <a:solidFill>
                  <a:schemeClr val="bg1"/>
                </a:solidFill>
              </a:rPr>
              <a:t>JANNE PÅ BESØK I BT</a:t>
            </a:r>
            <a:endParaRPr lang="en" sz="2400" b="1" dirty="0">
              <a:solidFill>
                <a:schemeClr val="bg1"/>
              </a:solidFill>
            </a:endParaRPr>
          </a:p>
        </p:txBody>
      </p:sp>
      <p:pic>
        <p:nvPicPr>
          <p:cNvPr id="11" name="Bilde 10"/>
          <p:cNvPicPr>
            <a:picLocks noChangeAspect="1"/>
          </p:cNvPicPr>
          <p:nvPr/>
        </p:nvPicPr>
        <p:blipFill>
          <a:blip r:embed="rId4" cstate="print"/>
          <a:stretch>
            <a:fillRect/>
          </a:stretch>
        </p:blipFill>
        <p:spPr>
          <a:xfrm>
            <a:off x="0" y="6286500"/>
            <a:ext cx="9144000" cy="571500"/>
          </a:xfrm>
          <a:prstGeom prst="rect">
            <a:avLst/>
          </a:prstGeom>
        </p:spPr>
      </p:pic>
    </p:spTree>
    <p:extLst>
      <p:ext uri="{BB962C8B-B14F-4D97-AF65-F5344CB8AC3E}">
        <p14:creationId xmlns:p14="http://schemas.microsoft.com/office/powerpoint/2010/main" xmlns="" val="118190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3"/>
          <p:cNvSpPr txBox="1">
            <a:spLocks/>
          </p:cNvSpPr>
          <p:nvPr/>
        </p:nvSpPr>
        <p:spPr>
          <a:xfrm>
            <a:off x="442664" y="404664"/>
            <a:ext cx="7869560" cy="9361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b-NO" sz="2400" b="1" dirty="0" smtClean="0"/>
              <a:t>RAPPORTER </a:t>
            </a:r>
          </a:p>
          <a:p>
            <a:pPr algn="l"/>
            <a:r>
              <a:rPr lang="nb-NO" sz="2400" b="1" dirty="0" smtClean="0"/>
              <a:t>OM RONNY</a:t>
            </a:r>
            <a:endParaRPr lang="en" sz="2400" b="1" dirty="0"/>
          </a:p>
        </p:txBody>
      </p:sp>
      <p:pic>
        <p:nvPicPr>
          <p:cNvPr id="4" name="Shape 153"/>
          <p:cNvPicPr preferRelativeResize="0"/>
          <p:nvPr/>
        </p:nvPicPr>
        <p:blipFill>
          <a:blip r:embed="rId3" cstate="print"/>
          <a:stretch>
            <a:fillRect/>
          </a:stretch>
        </p:blipFill>
        <p:spPr>
          <a:xfrm>
            <a:off x="3131840" y="404664"/>
            <a:ext cx="5629403" cy="5701655"/>
          </a:xfrm>
          <a:prstGeom prst="rect">
            <a:avLst/>
          </a:prstGeom>
          <a:noFill/>
          <a:ln>
            <a:noFill/>
          </a:ln>
        </p:spPr>
      </p:pic>
    </p:spTree>
    <p:extLst>
      <p:ext uri="{BB962C8B-B14F-4D97-AF65-F5344CB8AC3E}">
        <p14:creationId xmlns:p14="http://schemas.microsoft.com/office/powerpoint/2010/main" xmlns="" val="40268163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rot="21180000">
            <a:off x="1156667" y="1472804"/>
            <a:ext cx="6065015" cy="5771529"/>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ittel 3"/>
          <p:cNvSpPr txBox="1">
            <a:spLocks/>
          </p:cNvSpPr>
          <p:nvPr/>
        </p:nvSpPr>
        <p:spPr>
          <a:xfrm>
            <a:off x="442664" y="404664"/>
            <a:ext cx="7869560" cy="9361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b-NO" sz="2400" b="1" dirty="0" smtClean="0"/>
              <a:t>DØREN I TRYNET 2</a:t>
            </a:r>
            <a:endParaRPr lang="en" sz="2400" b="1" dirty="0"/>
          </a:p>
        </p:txBody>
      </p:sp>
      <p:sp>
        <p:nvSpPr>
          <p:cNvPr id="4" name="Shape 146"/>
          <p:cNvSpPr txBox="1"/>
          <p:nvPr/>
        </p:nvSpPr>
        <p:spPr>
          <a:xfrm rot="21180000">
            <a:off x="1567390" y="2007105"/>
            <a:ext cx="5283048" cy="4192013"/>
          </a:xfrm>
          <a:prstGeom prst="rect">
            <a:avLst/>
          </a:prstGeom>
        </p:spPr>
        <p:txBody>
          <a:bodyPr lIns="91425" tIns="91425" rIns="91425" bIns="91425" anchor="t" anchorCtr="0">
            <a:noAutofit/>
          </a:bodyPr>
          <a:lstStyle/>
          <a:p>
            <a:pPr lvl="0">
              <a:spcBef>
                <a:spcPts val="600"/>
              </a:spcBef>
              <a:buClr>
                <a:schemeClr val="dk1"/>
              </a:buClr>
              <a:buSzPct val="45833"/>
            </a:pPr>
            <a:r>
              <a:rPr lang="en" sz="1600" dirty="0">
                <a:solidFill>
                  <a:srgbClr val="000000"/>
                </a:solidFill>
              </a:rPr>
              <a:t>Hensatt til denne informasjon er jeg av den oppfatning at hun ikke er i stand til å se rekkevidden av en eventuell fremtidig avisartikkel. </a:t>
            </a:r>
          </a:p>
          <a:p>
            <a:endParaRPr lang="en" sz="1600" dirty="0">
              <a:solidFill>
                <a:srgbClr val="000000"/>
              </a:solidFill>
            </a:endParaRPr>
          </a:p>
          <a:p>
            <a:pPr lvl="0">
              <a:spcBef>
                <a:spcPts val="600"/>
              </a:spcBef>
              <a:buClr>
                <a:schemeClr val="dk1"/>
              </a:buClr>
              <a:buSzPct val="45833"/>
            </a:pPr>
            <a:r>
              <a:rPr lang="en" sz="1600" dirty="0">
                <a:solidFill>
                  <a:srgbClr val="000000"/>
                </a:solidFill>
              </a:rPr>
              <a:t>På dette grunnlag vil jeg motsette meg at hun omtales i media. </a:t>
            </a:r>
          </a:p>
          <a:p>
            <a:endParaRPr lang="en" sz="1600" dirty="0">
              <a:solidFill>
                <a:schemeClr val="dk1"/>
              </a:solidFill>
            </a:endParaRPr>
          </a:p>
          <a:p>
            <a:pPr lvl="0">
              <a:spcBef>
                <a:spcPts val="600"/>
              </a:spcBef>
              <a:buClr>
                <a:schemeClr val="dk1"/>
              </a:buClr>
              <a:buSzPct val="61111"/>
            </a:pPr>
            <a:r>
              <a:rPr lang="en" sz="1200" dirty="0"/>
              <a:t>Med vennlig </a:t>
            </a:r>
            <a:r>
              <a:rPr lang="en" sz="1200" dirty="0" smtClean="0"/>
              <a:t>hilsen</a:t>
            </a:r>
            <a:r>
              <a:rPr lang="nb-NO" sz="1200" dirty="0" smtClean="0"/>
              <a:t/>
            </a:r>
            <a:br>
              <a:rPr lang="nb-NO" sz="1200" dirty="0" smtClean="0"/>
            </a:br>
            <a:r>
              <a:rPr lang="en" sz="1200" dirty="0" smtClean="0"/>
              <a:t>Stein Erik Ottesen</a:t>
            </a:r>
            <a:endParaRPr lang="en" sz="1800" dirty="0" smtClean="0"/>
          </a:p>
          <a:p>
            <a:endParaRPr lang="en" sz="1800" dirty="0"/>
          </a:p>
        </p:txBody>
      </p:sp>
      <p:pic>
        <p:nvPicPr>
          <p:cNvPr id="6" name="Bilde 5"/>
          <p:cNvPicPr>
            <a:picLocks noChangeAspect="1"/>
          </p:cNvPicPr>
          <p:nvPr/>
        </p:nvPicPr>
        <p:blipFill>
          <a:blip r:embed="rId3" cstate="print"/>
          <a:stretch>
            <a:fillRect/>
          </a:stretch>
        </p:blipFill>
        <p:spPr>
          <a:xfrm>
            <a:off x="0" y="6286500"/>
            <a:ext cx="9144000" cy="571500"/>
          </a:xfrm>
          <a:prstGeom prst="rect">
            <a:avLst/>
          </a:prstGeom>
        </p:spPr>
      </p:pic>
      <p:sp>
        <p:nvSpPr>
          <p:cNvPr id="8" name="Rektangel 7"/>
          <p:cNvSpPr/>
          <p:nvPr/>
        </p:nvSpPr>
        <p:spPr>
          <a:xfrm rot="21166957">
            <a:off x="6867728" y="90873"/>
            <a:ext cx="1531018" cy="3939540"/>
          </a:xfrm>
          <a:prstGeom prst="rect">
            <a:avLst/>
          </a:prstGeom>
        </p:spPr>
        <p:txBody>
          <a:bodyPr wrap="square">
            <a:spAutoFit/>
          </a:bodyPr>
          <a:lstStyle/>
          <a:p>
            <a:r>
              <a:rPr lang="nb-NO" sz="25000" b="1" dirty="0" smtClean="0">
                <a:solidFill>
                  <a:schemeClr val="bg2"/>
                </a:solidFill>
              </a:rPr>
              <a:t>”</a:t>
            </a:r>
            <a:endParaRPr lang="nb-NO" sz="25000" dirty="0">
              <a:solidFill>
                <a:schemeClr val="bg2"/>
              </a:solidFill>
            </a:endParaRPr>
          </a:p>
        </p:txBody>
      </p:sp>
    </p:spTree>
    <p:extLst>
      <p:ext uri="{BB962C8B-B14F-4D97-AF65-F5344CB8AC3E}">
        <p14:creationId xmlns:p14="http://schemas.microsoft.com/office/powerpoint/2010/main" xmlns="" val="933945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3"/>
          <p:cNvSpPr txBox="1">
            <a:spLocks/>
          </p:cNvSpPr>
          <p:nvPr/>
        </p:nvSpPr>
        <p:spPr>
          <a:xfrm>
            <a:off x="442664" y="404664"/>
            <a:ext cx="7869560" cy="9361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b-NO" sz="2400" b="1" dirty="0" smtClean="0"/>
              <a:t>LEGEJOURNALEN</a:t>
            </a:r>
            <a:endParaRPr lang="en" sz="2400" b="1" dirty="0"/>
          </a:p>
        </p:txBody>
      </p:sp>
      <p:pic>
        <p:nvPicPr>
          <p:cNvPr id="4" name="Shape 172"/>
          <p:cNvPicPr preferRelativeResize="0"/>
          <p:nvPr/>
        </p:nvPicPr>
        <p:blipFill>
          <a:blip r:embed="rId3" cstate="print"/>
          <a:stretch>
            <a:fillRect/>
          </a:stretch>
        </p:blipFill>
        <p:spPr>
          <a:xfrm>
            <a:off x="539552" y="1577749"/>
            <a:ext cx="5472608" cy="3795467"/>
          </a:xfrm>
          <a:prstGeom prst="rect">
            <a:avLst/>
          </a:prstGeom>
          <a:noFill/>
          <a:ln>
            <a:noFill/>
          </a:ln>
        </p:spPr>
      </p:pic>
      <p:sp>
        <p:nvSpPr>
          <p:cNvPr id="2" name="Rektangel 1"/>
          <p:cNvSpPr/>
          <p:nvPr/>
        </p:nvSpPr>
        <p:spPr>
          <a:xfrm>
            <a:off x="6300192" y="1577750"/>
            <a:ext cx="2520280" cy="3139321"/>
          </a:xfrm>
          <a:prstGeom prst="rect">
            <a:avLst/>
          </a:prstGeom>
        </p:spPr>
        <p:txBody>
          <a:bodyPr wrap="square">
            <a:spAutoFit/>
          </a:bodyPr>
          <a:lstStyle/>
          <a:p>
            <a:pPr lvl="0"/>
            <a:r>
              <a:rPr lang="en" dirty="0"/>
              <a:t>«Kvinne med meget komplisert sosial bakgrunn, uføretrygdet pga. psykiske problemer, mye alkoholisme i familien, men visstnok ikke hos henne. Lite skolegang. </a:t>
            </a:r>
          </a:p>
          <a:p>
            <a:endParaRPr lang="en" dirty="0"/>
          </a:p>
          <a:p>
            <a:pPr lvl="0"/>
            <a:r>
              <a:rPr lang="en" dirty="0"/>
              <a:t>Pasienten er misbrukt». </a:t>
            </a:r>
          </a:p>
        </p:txBody>
      </p:sp>
    </p:spTree>
    <p:extLst>
      <p:ext uri="{BB962C8B-B14F-4D97-AF65-F5344CB8AC3E}">
        <p14:creationId xmlns:p14="http://schemas.microsoft.com/office/powerpoint/2010/main" xmlns="" val="9554633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p:cNvPicPr>
            <a:picLocks noGrp="1" noChangeAspect="1"/>
          </p:cNvPicPr>
          <p:nvPr>
            <p:ph sz="quarter" idx="10"/>
          </p:nvPr>
        </p:nvPicPr>
        <p:blipFill>
          <a:blip r:embed="rId3" cstate="print">
            <a:extLst>
              <a:ext uri="{28A0092B-C50C-407E-A947-70E740481C1C}">
                <a14:useLocalDpi xmlns:a14="http://schemas.microsoft.com/office/drawing/2010/main" xmlns="" val="0"/>
              </a:ext>
            </a:extLst>
          </a:blip>
          <a:stretch>
            <a:fillRect/>
          </a:stretch>
        </p:blipFill>
        <p:spPr>
          <a:xfrm>
            <a:off x="2987824" y="476672"/>
            <a:ext cx="5775963" cy="5544616"/>
          </a:xfrm>
        </p:spPr>
      </p:pic>
      <p:sp>
        <p:nvSpPr>
          <p:cNvPr id="4" name="Tittel 3"/>
          <p:cNvSpPr>
            <a:spLocks noGrp="1"/>
          </p:cNvSpPr>
          <p:nvPr>
            <p:ph type="ctrTitle"/>
          </p:nvPr>
        </p:nvSpPr>
        <p:spPr/>
        <p:txBody>
          <a:bodyPr/>
          <a:lstStyle/>
          <a:p>
            <a:r>
              <a:rPr lang="nb-NO" sz="2800" b="1" dirty="0" smtClean="0">
                <a:solidFill>
                  <a:schemeClr val="tx1"/>
                </a:solidFill>
              </a:rPr>
              <a:t>RAPPORTER</a:t>
            </a:r>
            <a:br>
              <a:rPr lang="nb-NO" sz="2800" b="1" dirty="0" smtClean="0">
                <a:solidFill>
                  <a:schemeClr val="tx1"/>
                </a:solidFill>
              </a:rPr>
            </a:br>
            <a:r>
              <a:rPr lang="nb-NO" sz="2800" b="1" dirty="0" smtClean="0">
                <a:solidFill>
                  <a:schemeClr val="tx1"/>
                </a:solidFill>
              </a:rPr>
              <a:t>OM JANNE</a:t>
            </a:r>
            <a:endParaRPr lang="nb-NO" dirty="0">
              <a:solidFill>
                <a:schemeClr val="tx1"/>
              </a:solidFill>
            </a:endParaRPr>
          </a:p>
        </p:txBody>
      </p:sp>
      <p:sp>
        <p:nvSpPr>
          <p:cNvPr id="5" name="Plassholder for bunntekst 4"/>
          <p:cNvSpPr>
            <a:spLocks noGrp="1"/>
          </p:cNvSpPr>
          <p:nvPr>
            <p:ph type="ftr" sz="quarter" idx="3"/>
          </p:nvPr>
        </p:nvSpPr>
        <p:spPr/>
        <p:txBody>
          <a:bodyPr/>
          <a:lstStyle/>
          <a:p>
            <a:endParaRPr lang="nb-NO" dirty="0"/>
          </a:p>
        </p:txBody>
      </p:sp>
    </p:spTree>
    <p:extLst>
      <p:ext uri="{BB962C8B-B14F-4D97-AF65-F5344CB8AC3E}">
        <p14:creationId xmlns:p14="http://schemas.microsoft.com/office/powerpoint/2010/main" xmlns="" val="2305305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3"/>
          <p:cNvSpPr txBox="1">
            <a:spLocks/>
          </p:cNvSpPr>
          <p:nvPr/>
        </p:nvSpPr>
        <p:spPr>
          <a:xfrm>
            <a:off x="442664" y="404664"/>
            <a:ext cx="7869560" cy="9361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b-NO" sz="2400" b="1" dirty="0" smtClean="0"/>
              <a:t>Å FORTELLE EN HISTORIE</a:t>
            </a:r>
            <a:endParaRPr lang="en" sz="2400" b="1" dirty="0"/>
          </a:p>
        </p:txBody>
      </p:sp>
      <p:pic>
        <p:nvPicPr>
          <p:cNvPr id="6" name="Shape 213"/>
          <p:cNvPicPr preferRelativeResize="0"/>
          <p:nvPr/>
        </p:nvPicPr>
        <p:blipFill>
          <a:blip r:embed="rId3" cstate="print"/>
          <a:stretch>
            <a:fillRect/>
          </a:stretch>
        </p:blipFill>
        <p:spPr>
          <a:xfrm>
            <a:off x="-311093" y="1582192"/>
            <a:ext cx="5027109" cy="3570998"/>
          </a:xfrm>
          <a:prstGeom prst="rect">
            <a:avLst/>
          </a:prstGeom>
          <a:noFill/>
          <a:ln>
            <a:noFill/>
          </a:ln>
        </p:spPr>
      </p:pic>
      <p:pic>
        <p:nvPicPr>
          <p:cNvPr id="8" name="Shape 212"/>
          <p:cNvPicPr preferRelativeResize="0"/>
          <p:nvPr/>
        </p:nvPicPr>
        <p:blipFill>
          <a:blip r:embed="rId4" cstate="print"/>
          <a:stretch>
            <a:fillRect/>
          </a:stretch>
        </p:blipFill>
        <p:spPr>
          <a:xfrm>
            <a:off x="4392488" y="1933844"/>
            <a:ext cx="4788024" cy="3193947"/>
          </a:xfrm>
          <a:prstGeom prst="rect">
            <a:avLst/>
          </a:prstGeom>
          <a:noFill/>
          <a:ln>
            <a:noFill/>
          </a:ln>
        </p:spPr>
      </p:pic>
      <p:sp>
        <p:nvSpPr>
          <p:cNvPr id="3" name="Rektangel 2"/>
          <p:cNvSpPr/>
          <p:nvPr/>
        </p:nvSpPr>
        <p:spPr>
          <a:xfrm>
            <a:off x="-396552" y="5085184"/>
            <a:ext cx="9721080" cy="6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9" name="Rektangel 8"/>
          <p:cNvSpPr/>
          <p:nvPr/>
        </p:nvSpPr>
        <p:spPr>
          <a:xfrm>
            <a:off x="-396552" y="1196752"/>
            <a:ext cx="9721080" cy="792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xmlns="" val="35324547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3"/>
          <p:cNvSpPr txBox="1">
            <a:spLocks/>
          </p:cNvSpPr>
          <p:nvPr/>
        </p:nvSpPr>
        <p:spPr>
          <a:xfrm>
            <a:off x="442664" y="404664"/>
            <a:ext cx="7869560" cy="9361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b-NO" sz="2400" b="1" dirty="0" smtClean="0"/>
              <a:t>ETISKE DILEMMA</a:t>
            </a:r>
            <a:endParaRPr lang="en" sz="2400" b="1" dirty="0"/>
          </a:p>
        </p:txBody>
      </p:sp>
      <p:sp>
        <p:nvSpPr>
          <p:cNvPr id="3" name="Rektangel 2"/>
          <p:cNvSpPr/>
          <p:nvPr/>
        </p:nvSpPr>
        <p:spPr>
          <a:xfrm>
            <a:off x="323528" y="5805264"/>
            <a:ext cx="8640960"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pic>
        <p:nvPicPr>
          <p:cNvPr id="6" name="Shape 206"/>
          <p:cNvPicPr preferRelativeResize="0"/>
          <p:nvPr/>
        </p:nvPicPr>
        <p:blipFill>
          <a:blip r:embed="rId3" cstate="print"/>
          <a:stretch>
            <a:fillRect/>
          </a:stretch>
        </p:blipFill>
        <p:spPr>
          <a:xfrm>
            <a:off x="3672879" y="-120600"/>
            <a:ext cx="6227713" cy="6415688"/>
          </a:xfrm>
          <a:prstGeom prst="rect">
            <a:avLst/>
          </a:prstGeom>
          <a:noFill/>
          <a:ln>
            <a:noFill/>
          </a:ln>
        </p:spPr>
      </p:pic>
    </p:spTree>
    <p:extLst>
      <p:ext uri="{BB962C8B-B14F-4D97-AF65-F5344CB8AC3E}">
        <p14:creationId xmlns:p14="http://schemas.microsoft.com/office/powerpoint/2010/main" xmlns="" val="41543925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3"/>
          <p:cNvSpPr txBox="1">
            <a:spLocks/>
          </p:cNvSpPr>
          <p:nvPr/>
        </p:nvSpPr>
        <p:spPr>
          <a:xfrm>
            <a:off x="442664" y="404664"/>
            <a:ext cx="7869560" cy="9361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b-NO" sz="2400" b="1" dirty="0" smtClean="0">
                <a:solidFill>
                  <a:srgbClr val="000000"/>
                </a:solidFill>
              </a:rPr>
              <a:t>KONSEKVENSER</a:t>
            </a:r>
            <a:endParaRPr lang="en" sz="2400" b="1" dirty="0">
              <a:solidFill>
                <a:srgbClr val="000000"/>
              </a:solidFill>
            </a:endParaRPr>
          </a:p>
        </p:txBody>
      </p:sp>
      <p:pic>
        <p:nvPicPr>
          <p:cNvPr id="13" name="Bilde 12"/>
          <p:cNvPicPr>
            <a:picLocks noChangeAspect="1"/>
          </p:cNvPicPr>
          <p:nvPr/>
        </p:nvPicPr>
        <p:blipFill>
          <a:blip r:embed="rId3" cstate="print"/>
          <a:stretch>
            <a:fillRect/>
          </a:stretch>
        </p:blipFill>
        <p:spPr>
          <a:xfrm>
            <a:off x="0" y="6286500"/>
            <a:ext cx="9144000" cy="571500"/>
          </a:xfrm>
          <a:prstGeom prst="rect">
            <a:avLst/>
          </a:prstGeom>
        </p:spPr>
      </p:pic>
      <p:pic>
        <p:nvPicPr>
          <p:cNvPr id="8" name="Shape 264"/>
          <p:cNvPicPr preferRelativeResize="0"/>
          <p:nvPr/>
        </p:nvPicPr>
        <p:blipFill rotWithShape="1">
          <a:blip r:embed="rId4" cstate="print"/>
          <a:srcRect l="9132" t="15376"/>
          <a:stretch/>
        </p:blipFill>
        <p:spPr>
          <a:xfrm>
            <a:off x="539750" y="1580778"/>
            <a:ext cx="8012917" cy="4872558"/>
          </a:xfrm>
          <a:prstGeom prst="rect">
            <a:avLst/>
          </a:prstGeom>
        </p:spPr>
      </p:pic>
      <p:sp>
        <p:nvSpPr>
          <p:cNvPr id="12" name="Rektangel 11"/>
          <p:cNvSpPr/>
          <p:nvPr/>
        </p:nvSpPr>
        <p:spPr>
          <a:xfrm>
            <a:off x="-468560" y="5877272"/>
            <a:ext cx="10297144"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pic>
        <p:nvPicPr>
          <p:cNvPr id="9" name="Bilde 8"/>
          <p:cNvPicPr>
            <a:picLocks noChangeAspect="1"/>
          </p:cNvPicPr>
          <p:nvPr/>
        </p:nvPicPr>
        <p:blipFill>
          <a:blip r:embed="rId3" cstate="print"/>
          <a:stretch>
            <a:fillRect/>
          </a:stretch>
        </p:blipFill>
        <p:spPr>
          <a:xfrm>
            <a:off x="33164" y="6286500"/>
            <a:ext cx="9144000" cy="571500"/>
          </a:xfrm>
          <a:prstGeom prst="rect">
            <a:avLst/>
          </a:prstGeom>
        </p:spPr>
      </p:pic>
    </p:spTree>
    <p:extLst>
      <p:ext uri="{BB962C8B-B14F-4D97-AF65-F5344CB8AC3E}">
        <p14:creationId xmlns:p14="http://schemas.microsoft.com/office/powerpoint/2010/main" xmlns="" val="1400061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270"/>
          <p:cNvPicPr preferRelativeResize="0"/>
          <p:nvPr/>
        </p:nvPicPr>
        <p:blipFill>
          <a:blip r:embed="rId3" cstate="print"/>
          <a:stretch>
            <a:fillRect/>
          </a:stretch>
        </p:blipFill>
        <p:spPr>
          <a:xfrm>
            <a:off x="0" y="-29840"/>
            <a:ext cx="9144000" cy="6782600"/>
          </a:xfrm>
          <a:prstGeom prst="rect">
            <a:avLst/>
          </a:prstGeom>
          <a:noFill/>
          <a:ln>
            <a:noFill/>
          </a:ln>
        </p:spPr>
      </p:pic>
      <p:sp>
        <p:nvSpPr>
          <p:cNvPr id="7" name="Tittel 3"/>
          <p:cNvSpPr txBox="1">
            <a:spLocks/>
          </p:cNvSpPr>
          <p:nvPr/>
        </p:nvSpPr>
        <p:spPr>
          <a:xfrm>
            <a:off x="5076056" y="5445224"/>
            <a:ext cx="7869560" cy="9361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b-NO" sz="2400" b="1" dirty="0" smtClean="0">
                <a:solidFill>
                  <a:schemeClr val="bg1"/>
                </a:solidFill>
              </a:rPr>
              <a:t>JANNES NYE FAMILIE</a:t>
            </a:r>
            <a:endParaRPr lang="en" sz="2400" b="1" dirty="0">
              <a:solidFill>
                <a:schemeClr val="bg1"/>
              </a:solidFill>
            </a:endParaRPr>
          </a:p>
        </p:txBody>
      </p:sp>
      <p:pic>
        <p:nvPicPr>
          <p:cNvPr id="13" name="Bilde 12"/>
          <p:cNvPicPr>
            <a:picLocks noChangeAspect="1"/>
          </p:cNvPicPr>
          <p:nvPr/>
        </p:nvPicPr>
        <p:blipFill>
          <a:blip r:embed="rId4" cstate="print"/>
          <a:stretch>
            <a:fillRect/>
          </a:stretch>
        </p:blipFill>
        <p:spPr>
          <a:xfrm>
            <a:off x="0" y="6286500"/>
            <a:ext cx="9144000" cy="571500"/>
          </a:xfrm>
          <a:prstGeom prst="rect">
            <a:avLst/>
          </a:prstGeom>
        </p:spPr>
      </p:pic>
    </p:spTree>
    <p:extLst>
      <p:ext uri="{BB962C8B-B14F-4D97-AF65-F5344CB8AC3E}">
        <p14:creationId xmlns:p14="http://schemas.microsoft.com/office/powerpoint/2010/main" xmlns="" val="9687619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429444" y="442764"/>
            <a:ext cx="3312368"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ittel 3"/>
          <p:cNvSpPr txBox="1">
            <a:spLocks/>
          </p:cNvSpPr>
          <p:nvPr/>
        </p:nvSpPr>
        <p:spPr>
          <a:xfrm>
            <a:off x="442664" y="404664"/>
            <a:ext cx="7869560" cy="9361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 sz="2400" b="1" dirty="0"/>
              <a:t>DET FØRSTE MØTET</a:t>
            </a:r>
          </a:p>
        </p:txBody>
      </p:sp>
      <p:pic>
        <p:nvPicPr>
          <p:cNvPr id="5" name="Shape 282"/>
          <p:cNvPicPr preferRelativeResize="0"/>
          <p:nvPr/>
        </p:nvPicPr>
        <p:blipFill>
          <a:blip r:embed="rId3" cstate="print"/>
          <a:stretch>
            <a:fillRect/>
          </a:stretch>
        </p:blipFill>
        <p:spPr>
          <a:xfrm>
            <a:off x="-612576" y="0"/>
            <a:ext cx="10423818" cy="6957392"/>
          </a:xfrm>
          <a:prstGeom prst="rect">
            <a:avLst/>
          </a:prstGeom>
          <a:noFill/>
          <a:ln>
            <a:noFill/>
          </a:ln>
        </p:spPr>
      </p:pic>
      <p:pic>
        <p:nvPicPr>
          <p:cNvPr id="6" name="Bilde 5"/>
          <p:cNvPicPr>
            <a:picLocks noChangeAspect="1"/>
          </p:cNvPicPr>
          <p:nvPr/>
        </p:nvPicPr>
        <p:blipFill>
          <a:blip r:embed="rId4" cstate="print"/>
          <a:stretch>
            <a:fillRect/>
          </a:stretch>
        </p:blipFill>
        <p:spPr>
          <a:xfrm>
            <a:off x="6570588" y="6313884"/>
            <a:ext cx="2603500" cy="571500"/>
          </a:xfrm>
          <a:prstGeom prst="rect">
            <a:avLst/>
          </a:prstGeom>
        </p:spPr>
      </p:pic>
    </p:spTree>
    <p:extLst>
      <p:ext uri="{BB962C8B-B14F-4D97-AF65-F5344CB8AC3E}">
        <p14:creationId xmlns:p14="http://schemas.microsoft.com/office/powerpoint/2010/main" xmlns="" val="6597264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4" name="Rektangel 3"/>
          <p:cNvSpPr/>
          <p:nvPr/>
        </p:nvSpPr>
        <p:spPr>
          <a:xfrm>
            <a:off x="-108520" y="-99392"/>
            <a:ext cx="9396000" cy="703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SKUP Janne Om barnevernet.m4v">
            <a:hlinkClick r:id="" action="ppaction://media"/>
          </p:cNvPr>
          <p:cNvPicPr>
            <a:picLocks noGrp="1" noChangeAspect="1"/>
          </p:cNvPicPr>
          <p:nvPr>
            <p:ph type="media" sz="quarter" idx="10"/>
            <a:videoFile r:link="rId1"/>
            <p:extLst>
              <p:ext uri="{DAA4B4D4-6D71-4841-9C94-3DE7FCFB9230}">
                <p14:media xmlns:p14="http://schemas.microsoft.com/office/powerpoint/2010/main" xmlns="" r:embed="rId4"/>
              </p:ext>
            </p:extLst>
          </p:nvPr>
        </p:nvPicPr>
        <p:blipFill>
          <a:blip r:embed="rId5" cstate="print"/>
          <a:stretch>
            <a:fillRect/>
          </a:stretch>
        </p:blipFill>
        <p:spPr>
          <a:xfrm>
            <a:off x="611188" y="1124744"/>
            <a:ext cx="7775575" cy="4370388"/>
          </a:xfrm>
        </p:spPr>
      </p:pic>
    </p:spTree>
    <p:extLst>
      <p:ext uri="{BB962C8B-B14F-4D97-AF65-F5344CB8AC3E}">
        <p14:creationId xmlns:p14="http://schemas.microsoft.com/office/powerpoint/2010/main" xmlns="" val="1972740812"/>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446336" y="404664"/>
            <a:ext cx="7869560" cy="936104"/>
          </a:xfrm>
        </p:spPr>
        <p:txBody>
          <a:bodyPr/>
          <a:lstStyle/>
          <a:p>
            <a:r>
              <a:rPr lang="nb-NO" dirty="0" smtClean="0">
                <a:solidFill>
                  <a:schemeClr val="tx1"/>
                </a:solidFill>
              </a:rPr>
              <a:t>BREVENE</a:t>
            </a:r>
            <a:endParaRPr lang="nb-NO" dirty="0">
              <a:solidFill>
                <a:schemeClr val="tx1"/>
              </a:solidFill>
            </a:endParaRPr>
          </a:p>
        </p:txBody>
      </p:sp>
      <p:pic>
        <p:nvPicPr>
          <p:cNvPr id="9" name="Shape 63"/>
          <p:cNvPicPr preferRelativeResize="0"/>
          <p:nvPr/>
        </p:nvPicPr>
        <p:blipFill>
          <a:blip r:embed="rId3" cstate="print">
            <a:extLst>
              <a:ext uri="{28A0092B-C50C-407E-A947-70E740481C1C}">
                <a14:useLocalDpi xmlns:a14="http://schemas.microsoft.com/office/drawing/2010/main" xmlns="" val="0"/>
              </a:ext>
            </a:extLst>
          </a:blip>
          <a:stretch>
            <a:fillRect/>
          </a:stretch>
        </p:blipFill>
        <p:spPr>
          <a:xfrm>
            <a:off x="564952" y="2060848"/>
            <a:ext cx="3712880" cy="2784660"/>
          </a:xfrm>
          <a:prstGeom prst="rect">
            <a:avLst/>
          </a:prstGeom>
          <a:noFill/>
          <a:ln>
            <a:solidFill>
              <a:schemeClr val="accent3">
                <a:alpha val="50000"/>
              </a:schemeClr>
            </a:solidFill>
          </a:ln>
        </p:spPr>
      </p:pic>
      <p:pic>
        <p:nvPicPr>
          <p:cNvPr id="11" name="Shape 63"/>
          <p:cNvPicPr preferRelativeResize="0"/>
          <p:nvPr/>
        </p:nvPicPr>
        <p:blipFill>
          <a:blip r:embed="rId4" cstate="print">
            <a:extLst>
              <a:ext uri="{28A0092B-C50C-407E-A947-70E740481C1C}">
                <a14:useLocalDpi xmlns:a14="http://schemas.microsoft.com/office/drawing/2010/main" xmlns="" val="0"/>
              </a:ext>
            </a:extLst>
          </a:blip>
          <a:stretch>
            <a:fillRect/>
          </a:stretch>
        </p:blipFill>
        <p:spPr>
          <a:xfrm>
            <a:off x="4788024" y="2060848"/>
            <a:ext cx="3712879" cy="2784659"/>
          </a:xfrm>
          <a:prstGeom prst="rect">
            <a:avLst/>
          </a:prstGeom>
          <a:noFill/>
          <a:ln>
            <a:solidFill>
              <a:schemeClr val="accent3">
                <a:alpha val="50000"/>
              </a:schemeClr>
            </a:solidFill>
          </a:ln>
        </p:spPr>
      </p:pic>
    </p:spTree>
    <p:extLst>
      <p:ext uri="{BB962C8B-B14F-4D97-AF65-F5344CB8AC3E}">
        <p14:creationId xmlns:p14="http://schemas.microsoft.com/office/powerpoint/2010/main" xmlns="" val="735082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78"/>
          <p:cNvPicPr preferRelativeResize="0"/>
          <p:nvPr/>
        </p:nvPicPr>
        <p:blipFill>
          <a:blip r:embed="rId3" cstate="print"/>
          <a:stretch>
            <a:fillRect/>
          </a:stretch>
        </p:blipFill>
        <p:spPr>
          <a:xfrm>
            <a:off x="-1126518" y="0"/>
            <a:ext cx="10276198" cy="6858000"/>
          </a:xfrm>
          <a:prstGeom prst="rect">
            <a:avLst/>
          </a:prstGeom>
          <a:noFill/>
          <a:ln>
            <a:noFill/>
          </a:ln>
        </p:spPr>
      </p:pic>
      <p:sp>
        <p:nvSpPr>
          <p:cNvPr id="9" name="Rektangel 8"/>
          <p:cNvSpPr/>
          <p:nvPr/>
        </p:nvSpPr>
        <p:spPr>
          <a:xfrm>
            <a:off x="429444" y="442764"/>
            <a:ext cx="3312368"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ittel 3"/>
          <p:cNvSpPr txBox="1">
            <a:spLocks/>
          </p:cNvSpPr>
          <p:nvPr/>
        </p:nvSpPr>
        <p:spPr>
          <a:xfrm>
            <a:off x="442664" y="404664"/>
            <a:ext cx="7869560" cy="9361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 sz="2400" b="1" dirty="0"/>
              <a:t>DET FØRSTE MØTET</a:t>
            </a:r>
          </a:p>
        </p:txBody>
      </p:sp>
    </p:spTree>
    <p:extLst>
      <p:ext uri="{BB962C8B-B14F-4D97-AF65-F5344CB8AC3E}">
        <p14:creationId xmlns:p14="http://schemas.microsoft.com/office/powerpoint/2010/main" xmlns="" val="3758471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5" name="Shape 84"/>
          <p:cNvPicPr preferRelativeResize="0"/>
          <p:nvPr/>
        </p:nvPicPr>
        <p:blipFill>
          <a:blip r:embed="rId3" cstate="print"/>
          <a:stretch>
            <a:fillRect/>
          </a:stretch>
        </p:blipFill>
        <p:spPr>
          <a:xfrm>
            <a:off x="1835696" y="1988840"/>
            <a:ext cx="5434501" cy="2939424"/>
          </a:xfrm>
          <a:prstGeom prst="rect">
            <a:avLst/>
          </a:prstGeom>
          <a:noFill/>
          <a:ln>
            <a:noFill/>
          </a:ln>
        </p:spPr>
      </p:pic>
      <p:sp>
        <p:nvSpPr>
          <p:cNvPr id="6" name="Tittel 3"/>
          <p:cNvSpPr txBox="1">
            <a:spLocks/>
          </p:cNvSpPr>
          <p:nvPr/>
        </p:nvSpPr>
        <p:spPr>
          <a:xfrm>
            <a:off x="459036" y="-27384"/>
            <a:ext cx="7869560" cy="936104"/>
          </a:xfrm>
          <a:prstGeom prst="rect">
            <a:avLst/>
          </a:prstGeom>
        </p:spPr>
        <p:txBody>
          <a:bodyPr lIns="91425" tIns="91425" rIns="91425" bIns="91425" anchor="b" anchorCtr="0"/>
          <a:lstStyle>
            <a:lvl1pPr algn="ctr" defTabSz="914400" rtl="0" eaLnBrk="1" latinLnBrk="0" hangingPunct="1">
              <a:spcBef>
                <a:spcPct val="0"/>
              </a:spcBef>
              <a:buNone/>
              <a:defRPr sz="4400" kern="1200">
                <a:solidFill>
                  <a:schemeClr val="tx1"/>
                </a:solidFill>
                <a:latin typeface="+mj-lt"/>
                <a:ea typeface="+mj-ea"/>
                <a:cs typeface="+mj-cs"/>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algn="l"/>
            <a:r>
              <a:rPr lang="nb-NO" sz="2400" b="1" dirty="0" smtClean="0"/>
              <a:t>JANNES SIGNATUR I DAG</a:t>
            </a:r>
            <a:endParaRPr lang="nb-NO" sz="2400" b="1" dirty="0"/>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3"/>
          <p:cNvSpPr txBox="1">
            <a:spLocks/>
          </p:cNvSpPr>
          <p:nvPr/>
        </p:nvSpPr>
        <p:spPr>
          <a:xfrm>
            <a:off x="442664" y="404664"/>
            <a:ext cx="7869560" cy="9361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b-NO" sz="2400" b="1" dirty="0" smtClean="0"/>
              <a:t>HVA KAN JANNE BESTEMME SELV?</a:t>
            </a:r>
            <a:endParaRPr lang="en" sz="2400" b="1" dirty="0"/>
          </a:p>
        </p:txBody>
      </p:sp>
      <p:pic>
        <p:nvPicPr>
          <p:cNvPr id="8" name="Shape 140"/>
          <p:cNvPicPr preferRelativeResize="0"/>
          <p:nvPr/>
        </p:nvPicPr>
        <p:blipFill>
          <a:blip r:embed="rId3" cstate="print"/>
          <a:stretch>
            <a:fillRect/>
          </a:stretch>
        </p:blipFill>
        <p:spPr>
          <a:xfrm>
            <a:off x="539749" y="1196974"/>
            <a:ext cx="8014343" cy="4032225"/>
          </a:xfrm>
          <a:prstGeom prst="rect">
            <a:avLst/>
          </a:prstGeom>
          <a:noFill/>
          <a:ln>
            <a:noFill/>
          </a:ln>
        </p:spPr>
      </p:pic>
    </p:spTree>
    <p:extLst>
      <p:ext uri="{BB962C8B-B14F-4D97-AF65-F5344CB8AC3E}">
        <p14:creationId xmlns:p14="http://schemas.microsoft.com/office/powerpoint/2010/main" xmlns="" val="11709047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90"/>
          <p:cNvPicPr preferRelativeResize="0"/>
          <p:nvPr/>
        </p:nvPicPr>
        <p:blipFill>
          <a:blip r:embed="rId3" cstate="print"/>
          <a:stretch>
            <a:fillRect/>
          </a:stretch>
        </p:blipFill>
        <p:spPr>
          <a:xfrm>
            <a:off x="-202271" y="0"/>
            <a:ext cx="11254991" cy="6309320"/>
          </a:xfrm>
          <a:prstGeom prst="rect">
            <a:avLst/>
          </a:prstGeom>
          <a:noFill/>
          <a:ln>
            <a:noFill/>
          </a:ln>
        </p:spPr>
      </p:pic>
      <p:sp>
        <p:nvSpPr>
          <p:cNvPr id="7" name="Tittel 3"/>
          <p:cNvSpPr txBox="1">
            <a:spLocks/>
          </p:cNvSpPr>
          <p:nvPr/>
        </p:nvSpPr>
        <p:spPr>
          <a:xfrm>
            <a:off x="442664" y="404664"/>
            <a:ext cx="7869560" cy="9361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b-NO" sz="2400" b="1" dirty="0" smtClean="0">
                <a:solidFill>
                  <a:schemeClr val="bg1"/>
                </a:solidFill>
              </a:rPr>
              <a:t>RONNY</a:t>
            </a:r>
            <a:endParaRPr lang="en" sz="2400" b="1" dirty="0">
              <a:solidFill>
                <a:schemeClr val="bg1"/>
              </a:solidFill>
            </a:endParaRPr>
          </a:p>
        </p:txBody>
      </p:sp>
    </p:spTree>
    <p:extLst>
      <p:ext uri="{BB962C8B-B14F-4D97-AF65-F5344CB8AC3E}">
        <p14:creationId xmlns:p14="http://schemas.microsoft.com/office/powerpoint/2010/main" xmlns="" val="4162601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3"/>
          <p:cNvSpPr txBox="1">
            <a:spLocks/>
          </p:cNvSpPr>
          <p:nvPr/>
        </p:nvSpPr>
        <p:spPr>
          <a:xfrm>
            <a:off x="442664" y="404664"/>
            <a:ext cx="7869560" cy="9361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b-NO" sz="2400" b="1" dirty="0" smtClean="0"/>
              <a:t>TIDSLINJEN – VÅR BESTE VENN</a:t>
            </a:r>
            <a:endParaRPr lang="en" sz="2400" b="1" dirty="0"/>
          </a:p>
        </p:txBody>
      </p:sp>
      <p:pic>
        <p:nvPicPr>
          <p:cNvPr id="4" name="Shape 108"/>
          <p:cNvPicPr preferRelativeResize="0"/>
          <p:nvPr/>
        </p:nvPicPr>
        <p:blipFill>
          <a:blip r:embed="rId3" cstate="print"/>
          <a:stretch>
            <a:fillRect/>
          </a:stretch>
        </p:blipFill>
        <p:spPr>
          <a:xfrm>
            <a:off x="539750" y="1484784"/>
            <a:ext cx="7992690" cy="4326756"/>
          </a:xfrm>
          <a:prstGeom prst="rect">
            <a:avLst/>
          </a:prstGeom>
          <a:noFill/>
          <a:ln>
            <a:noFill/>
          </a:ln>
        </p:spPr>
      </p:pic>
    </p:spTree>
    <p:extLst>
      <p:ext uri="{BB962C8B-B14F-4D97-AF65-F5344CB8AC3E}">
        <p14:creationId xmlns:p14="http://schemas.microsoft.com/office/powerpoint/2010/main" xmlns="" val="4242960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rot="21180000">
            <a:off x="1018884" y="1324002"/>
            <a:ext cx="6065015" cy="705557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ittel 3"/>
          <p:cNvSpPr txBox="1">
            <a:spLocks/>
          </p:cNvSpPr>
          <p:nvPr/>
        </p:nvSpPr>
        <p:spPr>
          <a:xfrm>
            <a:off x="442664" y="404664"/>
            <a:ext cx="7869560" cy="9361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b-NO" sz="2400" b="1" dirty="0" smtClean="0"/>
              <a:t>DØREN I TRYNET 1</a:t>
            </a:r>
            <a:endParaRPr lang="en" sz="2400" b="1" dirty="0"/>
          </a:p>
        </p:txBody>
      </p:sp>
      <p:sp>
        <p:nvSpPr>
          <p:cNvPr id="4" name="Shape 146"/>
          <p:cNvSpPr txBox="1"/>
          <p:nvPr/>
        </p:nvSpPr>
        <p:spPr>
          <a:xfrm rot="21201304">
            <a:off x="1464073" y="1737082"/>
            <a:ext cx="4653697" cy="5048215"/>
          </a:xfrm>
          <a:prstGeom prst="rect">
            <a:avLst/>
          </a:prstGeom>
        </p:spPr>
        <p:txBody>
          <a:bodyPr lIns="91425" tIns="91425" rIns="91425" bIns="91425" anchor="t" anchorCtr="0">
            <a:noAutofit/>
          </a:bodyPr>
          <a:lstStyle/>
          <a:p>
            <a:pPr lvl="0" rtl="0">
              <a:spcBef>
                <a:spcPts val="600"/>
              </a:spcBef>
              <a:buNone/>
            </a:pPr>
            <a:r>
              <a:rPr lang="en" sz="2400" dirty="0" smtClean="0"/>
              <a:t>Jeg </a:t>
            </a:r>
            <a:r>
              <a:rPr lang="en" sz="2400" dirty="0"/>
              <a:t>kan opplyse deg om at Janne Eliassen etter medisinsk vurdering ikke er samtykkekompetent </a:t>
            </a:r>
            <a:r>
              <a:rPr lang="en" sz="2400" dirty="0" smtClean="0"/>
              <a:t>i </a:t>
            </a:r>
            <a:r>
              <a:rPr lang="en" sz="2400" dirty="0"/>
              <a:t>forhold til planlagt artikkel i avis. </a:t>
            </a:r>
          </a:p>
          <a:p>
            <a:endParaRPr lang="en" sz="2400" dirty="0"/>
          </a:p>
          <a:p>
            <a:pPr lvl="0" rtl="0">
              <a:spcBef>
                <a:spcPts val="600"/>
              </a:spcBef>
              <a:buClr>
                <a:schemeClr val="dk1"/>
              </a:buClr>
              <a:buSzPct val="45833"/>
              <a:buFont typeface="Arial"/>
              <a:buNone/>
            </a:pPr>
            <a:r>
              <a:rPr lang="en" sz="2400" dirty="0"/>
              <a:t>Håper dette er oppklarende!</a:t>
            </a:r>
          </a:p>
          <a:p>
            <a:endParaRPr lang="en" sz="1200" dirty="0" smtClean="0"/>
          </a:p>
          <a:p>
            <a:endParaRPr lang="en" sz="1200" dirty="0"/>
          </a:p>
          <a:p>
            <a:endParaRPr lang="en" sz="1200" dirty="0"/>
          </a:p>
          <a:p>
            <a:pPr lvl="0" rtl="0">
              <a:spcBef>
                <a:spcPts val="600"/>
              </a:spcBef>
              <a:buClr>
                <a:schemeClr val="dk1"/>
              </a:buClr>
              <a:buSzPct val="61111"/>
              <a:buFont typeface="Arial"/>
              <a:buNone/>
            </a:pPr>
            <a:r>
              <a:rPr lang="en" sz="1200" dirty="0"/>
              <a:t>Med vennlig </a:t>
            </a:r>
            <a:r>
              <a:rPr lang="en" sz="1200" dirty="0" smtClean="0"/>
              <a:t>hilsen</a:t>
            </a:r>
            <a:r>
              <a:rPr lang="nb-NO" sz="1200" dirty="0" smtClean="0"/>
              <a:t/>
            </a:r>
            <a:br>
              <a:rPr lang="nb-NO" sz="1200" dirty="0" smtClean="0"/>
            </a:br>
            <a:r>
              <a:rPr lang="en" sz="1200" dirty="0" smtClean="0"/>
              <a:t>Lene </a:t>
            </a:r>
            <a:r>
              <a:rPr lang="en" sz="1200" dirty="0"/>
              <a:t>Vie </a:t>
            </a:r>
            <a:r>
              <a:rPr lang="nb-NO" sz="1200" dirty="0" smtClean="0"/>
              <a:t/>
            </a:r>
            <a:br>
              <a:rPr lang="nb-NO" sz="1200" dirty="0" smtClean="0"/>
            </a:br>
            <a:r>
              <a:rPr lang="en" sz="1200" dirty="0" smtClean="0"/>
              <a:t>sykehjemslege</a:t>
            </a:r>
            <a:endParaRPr lang="en" sz="1200" dirty="0"/>
          </a:p>
          <a:p>
            <a:endParaRPr lang="en" sz="1800" dirty="0"/>
          </a:p>
          <a:p>
            <a:endParaRPr lang="en" sz="1800" dirty="0"/>
          </a:p>
        </p:txBody>
      </p:sp>
      <p:pic>
        <p:nvPicPr>
          <p:cNvPr id="6" name="Bilde 5"/>
          <p:cNvPicPr>
            <a:picLocks noChangeAspect="1"/>
          </p:cNvPicPr>
          <p:nvPr/>
        </p:nvPicPr>
        <p:blipFill>
          <a:blip r:embed="rId3" cstate="print"/>
          <a:stretch>
            <a:fillRect/>
          </a:stretch>
        </p:blipFill>
        <p:spPr>
          <a:xfrm>
            <a:off x="0" y="6286500"/>
            <a:ext cx="9144000" cy="571500"/>
          </a:xfrm>
          <a:prstGeom prst="rect">
            <a:avLst/>
          </a:prstGeom>
        </p:spPr>
      </p:pic>
      <p:sp>
        <p:nvSpPr>
          <p:cNvPr id="9" name="Rektangel 8"/>
          <p:cNvSpPr/>
          <p:nvPr/>
        </p:nvSpPr>
        <p:spPr>
          <a:xfrm rot="21166957">
            <a:off x="6757621" y="-53143"/>
            <a:ext cx="1531018" cy="3939540"/>
          </a:xfrm>
          <a:prstGeom prst="rect">
            <a:avLst/>
          </a:prstGeom>
        </p:spPr>
        <p:txBody>
          <a:bodyPr wrap="square">
            <a:spAutoFit/>
          </a:bodyPr>
          <a:lstStyle/>
          <a:p>
            <a:r>
              <a:rPr lang="nb-NO" sz="25000" b="1" dirty="0" smtClean="0">
                <a:solidFill>
                  <a:srgbClr val="006FA9"/>
                </a:solidFill>
              </a:rPr>
              <a:t>”</a:t>
            </a:r>
            <a:endParaRPr lang="nb-NO" sz="25000" dirty="0">
              <a:solidFill>
                <a:srgbClr val="006FA9"/>
              </a:solidFill>
            </a:endParaRPr>
          </a:p>
        </p:txBody>
      </p:sp>
    </p:spTree>
    <p:extLst>
      <p:ext uri="{BB962C8B-B14F-4D97-AF65-F5344CB8AC3E}">
        <p14:creationId xmlns:p14="http://schemas.microsoft.com/office/powerpoint/2010/main" xmlns="" val="3084478229"/>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gens_Tidende_pp_mal">
  <a:themeElements>
    <a:clrScheme name="Bergens Tidende">
      <a:dk1>
        <a:srgbClr val="FFFFFF"/>
      </a:dk1>
      <a:lt1>
        <a:srgbClr val="000000"/>
      </a:lt1>
      <a:dk2>
        <a:srgbClr val="006FA9"/>
      </a:dk2>
      <a:lt2>
        <a:srgbClr val="FFFFFF"/>
      </a:lt2>
      <a:accent1>
        <a:srgbClr val="006FA9"/>
      </a:accent1>
      <a:accent2>
        <a:srgbClr val="9D2A78"/>
      </a:accent2>
      <a:accent3>
        <a:srgbClr val="828282"/>
      </a:accent3>
      <a:accent4>
        <a:srgbClr val="A5A5A5"/>
      </a:accent4>
      <a:accent5>
        <a:srgbClr val="C4C4C4"/>
      </a:accent5>
      <a:accent6>
        <a:srgbClr val="D8D8D8"/>
      </a:accent6>
      <a:hlink>
        <a:srgbClr val="9D2A78"/>
      </a:hlink>
      <a:folHlink>
        <a:srgbClr val="9D2A78"/>
      </a:folHlink>
    </a:clrScheme>
    <a:fontScheme name="Bergens Tidende">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chor="t">
        <a:no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mj-lt"/>
            <a:ea typeface="+mj-ea"/>
            <a:cs typeface="+mj-cs"/>
          </a:defRPr>
        </a:defPPr>
      </a:lstStyle>
    </a:txDef>
  </a:objectDefaults>
  <a:extraClrSchemeLst/>
  <a:extLst>
    <a:ext uri="{05A4C25C-085E-4340-85A3-A5531E510DB2}">
      <thm15:themeFamily xmlns:thm15="http://schemas.microsoft.com/office/thememl/2012/main" xmlns="" name="BT mal_20130411112402_809972.pptx" id="{6EE37B33-49D6-4AD6-9986-D1C92CBC293D}" vid="{AAC6B02E-CAB7-4E7B-BC68-95A1193B244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Bergens_Tidende_pp_mal</Template>
  <TotalTime>991</TotalTime>
  <Words>940</Words>
  <Application>Microsoft Office PowerPoint</Application>
  <PresentationFormat>Skjermfremvisning (4:3)</PresentationFormat>
  <Paragraphs>156</Paragraphs>
  <Slides>19</Slides>
  <Notes>18</Notes>
  <HiddenSlides>0</HiddenSlides>
  <MMClips>1</MMClips>
  <ScaleCrop>false</ScaleCrop>
  <HeadingPairs>
    <vt:vector size="4" baseType="variant">
      <vt:variant>
        <vt:lpstr>Tema</vt:lpstr>
      </vt:variant>
      <vt:variant>
        <vt:i4>1</vt:i4>
      </vt:variant>
      <vt:variant>
        <vt:lpstr>Lysbildetitler</vt:lpstr>
      </vt:variant>
      <vt:variant>
        <vt:i4>19</vt:i4>
      </vt:variant>
    </vt:vector>
  </HeadingPairs>
  <TitlesOfParts>
    <vt:vector size="20" baseType="lpstr">
      <vt:lpstr>Bergens_Tidende_pp_mal</vt:lpstr>
      <vt:lpstr>Lysbilde 1</vt:lpstr>
      <vt:lpstr>Lysbilde 2</vt:lpstr>
      <vt:lpstr>BREVENE</vt:lpstr>
      <vt:lpstr>Lysbilde 4</vt:lpstr>
      <vt:lpstr>Lysbilde 5</vt:lpstr>
      <vt:lpstr>Lysbilde 6</vt:lpstr>
      <vt:lpstr>Lysbilde 7</vt:lpstr>
      <vt:lpstr>Lysbilde 8</vt:lpstr>
      <vt:lpstr>Lysbilde 9</vt:lpstr>
      <vt:lpstr>Lysbilde 10</vt:lpstr>
      <vt:lpstr>Lysbilde 11</vt:lpstr>
      <vt:lpstr>Lysbilde 12</vt:lpstr>
      <vt:lpstr>Lysbilde 13</vt:lpstr>
      <vt:lpstr>RAPPORTER OM JANNE</vt:lpstr>
      <vt:lpstr>Lysbilde 15</vt:lpstr>
      <vt:lpstr>Lysbilde 16</vt:lpstr>
      <vt:lpstr>Lysbilde 17</vt:lpstr>
      <vt:lpstr>Lysbilde 18</vt:lpstr>
      <vt:lpstr>Lysbilde 19</vt:lpstr>
    </vt:vector>
  </TitlesOfParts>
  <Company>Schibsted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torilm</dc:creator>
  <cp:lastModifiedBy>Reidun</cp:lastModifiedBy>
  <cp:revision>59</cp:revision>
  <dcterms:created xsi:type="dcterms:W3CDTF">2013-11-14T09:00:38Z</dcterms:created>
  <dcterms:modified xsi:type="dcterms:W3CDTF">2014-05-25T20:37:09Z</dcterms:modified>
</cp:coreProperties>
</file>