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5" r:id="rId5"/>
    <p:sldId id="271" r:id="rId6"/>
    <p:sldId id="268" r:id="rId7"/>
    <p:sldId id="263" r:id="rId8"/>
    <p:sldId id="264" r:id="rId9"/>
    <p:sldId id="266" r:id="rId10"/>
    <p:sldId id="261" r:id="rId11"/>
    <p:sldId id="274" r:id="rId12"/>
    <p:sldId id="27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1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9494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6956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136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841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0207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7972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786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606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4142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2124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6851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F8D1-39FB-445B-8047-5DAFD1DFBA98}" type="datetimeFigureOut">
              <a:rPr lang="nb-NO" smtClean="0"/>
              <a:pPr/>
              <a:t>31.10.2013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9BD1-B338-4089-8CC8-4F22CAF15C0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468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aikong/Desktop/Institutt_journalistikk/FERDIG/illustrasjon_ij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laikong/Desktop/Institutt_journalistikk/FERDIG/ij_logosymbol.jpg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aikong/Desktop/Institutt_journalistikk/FERDIG/illustrasjon_ij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laikong/Desktop/Institutt_journalistikk/FERDIG/ij_logosymbol.jpg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aikong/Desktop/Institutt_journalistikk/FERDIG/illustrasjon_ij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laikong/Desktop/Institutt_journalistikk/FERDIG/ij_logosymbol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ij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aikong/Desktop/Institutt_journalistikk/FERDIG/ij_logosymbo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aikong/Desktop/Institutt_journalistikk/FERDIG/ij_logosymbo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laikong/Desktop/Institutt_journalistikk/FERDIG/ij_logosymbo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Litteraturhuset sett nedenfr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ktangel 4"/>
          <p:cNvSpPr/>
          <p:nvPr/>
        </p:nvSpPr>
        <p:spPr>
          <a:xfrm>
            <a:off x="341376" y="318254"/>
            <a:ext cx="851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7200" dirty="0" smtClean="0">
                <a:latin typeface="Gill Sans MT Condensed" pitchFamily="34" charset="0"/>
              </a:rPr>
              <a:t>    Institutt for Journalistikk</a:t>
            </a:r>
            <a:endParaRPr lang="nb-NO" sz="7200" dirty="0"/>
          </a:p>
        </p:txBody>
      </p:sp>
      <p:pic>
        <p:nvPicPr>
          <p:cNvPr id="11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362712" y="379667"/>
            <a:ext cx="969734" cy="973645"/>
          </a:xfrm>
          <a:prstGeom prst="rect">
            <a:avLst/>
          </a:prstGeom>
          <a:solidFill>
            <a:srgbClr val="B5F1F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lustrasjon_ij.jpg" descr="/Users/laikong/Desktop/Institutt_journalistikk/FERDIG/illustrasjon_ij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1440000"/>
            <a:ext cx="12204000" cy="7555230"/>
          </a:xfrm>
          <a:prstGeom prst="rect">
            <a:avLst/>
          </a:prstGeom>
        </p:spPr>
      </p:pic>
      <p:pic>
        <p:nvPicPr>
          <p:cNvPr id="4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0354056" y="5896547"/>
            <a:ext cx="597656" cy="60006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14528" y="744004"/>
            <a:ext cx="6998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 smtClean="0"/>
          </a:p>
          <a:p>
            <a:r>
              <a:rPr lang="nb-NO" sz="6000" dirty="0" smtClean="0">
                <a:latin typeface="Gill Sans MT Condensed" pitchFamily="34" charset="0"/>
              </a:rPr>
              <a:t>VI KOMMER TIL DEG</a:t>
            </a:r>
          </a:p>
          <a:p>
            <a:endParaRPr lang="nb-NO" dirty="0" smtClean="0">
              <a:latin typeface="Gill Sans MT Condensed" pitchFamily="34" charset="0"/>
            </a:endParaRPr>
          </a:p>
          <a:p>
            <a:r>
              <a:rPr lang="nb-NO" sz="3600" dirty="0" smtClean="0">
                <a:latin typeface="Gill Sans MT Condensed" pitchFamily="34" charset="0"/>
              </a:rPr>
              <a:t>FLERE KURS I OSLO OG UTE I REDAKSJONENE.</a:t>
            </a:r>
          </a:p>
          <a:p>
            <a:r>
              <a:rPr lang="nb-NO" sz="3600" dirty="0" smtClean="0">
                <a:latin typeface="Gill Sans MT Condensed" pitchFamily="34" charset="0"/>
              </a:rPr>
              <a:t>VI SKREDDERSYR BEDRIFTSKURS ETTER ØNSKE.</a:t>
            </a:r>
            <a:endParaRPr lang="nb-NO" sz="3600" dirty="0"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5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lustrasjon_ij.jpg" descr="/Users/laikong/Desktop/Institutt_journalistikk/FERDIG/illustrasjon_ij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1440000"/>
            <a:ext cx="12204000" cy="7555230"/>
          </a:xfrm>
          <a:prstGeom prst="rect">
            <a:avLst/>
          </a:prstGeom>
        </p:spPr>
      </p:pic>
      <p:pic>
        <p:nvPicPr>
          <p:cNvPr id="4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0597896" y="5684910"/>
            <a:ext cx="597656" cy="60006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29184" y="703040"/>
            <a:ext cx="85100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6000" dirty="0" smtClean="0">
                <a:latin typeface="Gill Sans MT Condensed" pitchFamily="34" charset="0"/>
              </a:rPr>
              <a:t>ØKT MARKEDSFØRING OG SYNLIGHET</a:t>
            </a:r>
          </a:p>
          <a:p>
            <a:endParaRPr lang="nb-NO" b="1" dirty="0" smtClean="0">
              <a:latin typeface="Gill Sans MT Condensed" pitchFamily="34" charset="0"/>
            </a:endParaRPr>
          </a:p>
          <a:p>
            <a:r>
              <a:rPr lang="nb-NO" sz="3600" dirty="0" smtClean="0">
                <a:latin typeface="Gill Sans MT Condensed" pitchFamily="34" charset="0"/>
              </a:rPr>
              <a:t>MARKEDSKAMPANJER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SOSIALE MEDIER  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NYHETSBREV</a:t>
            </a:r>
          </a:p>
          <a:p>
            <a:r>
              <a:rPr lang="nb-NO" sz="3600" dirty="0" smtClean="0">
                <a:latin typeface="Gill Sans MT Condensed" pitchFamily="34" charset="0"/>
              </a:rPr>
              <a:t>KONFERANSER OG BEDRIFTSBESØK </a:t>
            </a:r>
            <a:endParaRPr lang="nb-NO" sz="3600" dirty="0"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5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lustrasjon_ij.jpg" descr="/Users/laikong/Desktop/Institutt_journalistikk/FERDIG/illustrasjon_ij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1440000"/>
            <a:ext cx="12204000" cy="755523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29184" y="703040"/>
            <a:ext cx="85100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6000" dirty="0" smtClean="0">
                <a:latin typeface="Gill Sans MT Condensed" pitchFamily="34" charset="0"/>
              </a:rPr>
              <a:t>NYHETER</a:t>
            </a:r>
          </a:p>
          <a:p>
            <a:endParaRPr lang="nb-NO" b="1" dirty="0" smtClean="0">
              <a:latin typeface="Gill Sans MT Condensed" pitchFamily="34" charset="0"/>
            </a:endParaRPr>
          </a:p>
          <a:p>
            <a:r>
              <a:rPr lang="nb-NO" sz="3600" dirty="0" smtClean="0">
                <a:latin typeface="Gill Sans MT Condensed" pitchFamily="34" charset="0"/>
              </a:rPr>
              <a:t>R</a:t>
            </a:r>
            <a:r>
              <a:rPr lang="nb-NO" sz="3600" dirty="0" smtClean="0">
                <a:solidFill>
                  <a:srgbClr val="FF0000"/>
                </a:solidFill>
                <a:latin typeface="Gill Sans MT Condensed" pitchFamily="34" charset="0"/>
              </a:rPr>
              <a:t>e</a:t>
            </a:r>
            <a:r>
              <a:rPr lang="nb-NO" sz="3600" dirty="0" smtClean="0">
                <a:latin typeface="Gill Sans MT Condensed" pitchFamily="34" charset="0"/>
              </a:rPr>
              <a:t>START 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STRATEGISK REDAKSJONELL LEDELSE 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BETALT DIGITALT INNHOLD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SPEAK OG LYD PÅ WEB-TV 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IJ KOMPETANSEPLANLEGGING</a:t>
            </a:r>
            <a:br>
              <a:rPr lang="nb-NO" sz="3600" dirty="0" smtClean="0">
                <a:latin typeface="Gill Sans MT Condensed" pitchFamily="34" charset="0"/>
              </a:rPr>
            </a:br>
            <a:r>
              <a:rPr lang="nb-NO" sz="3600" dirty="0" smtClean="0">
                <a:latin typeface="Gill Sans MT Condensed" pitchFamily="34" charset="0"/>
              </a:rPr>
              <a:t> </a:t>
            </a:r>
            <a:br>
              <a:rPr lang="nb-NO" sz="3600" dirty="0" smtClean="0">
                <a:latin typeface="Gill Sans MT Condensed" pitchFamily="34" charset="0"/>
              </a:rPr>
            </a:br>
            <a:endParaRPr lang="nb-NO" sz="3600" dirty="0">
              <a:latin typeface="Gill Sans MT Condensed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80416" y="5596116"/>
            <a:ext cx="10411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200" dirty="0" smtClean="0">
              <a:latin typeface="Gill Sans MT Condensed" pitchFamily="34" charset="0"/>
            </a:endParaRPr>
          </a:p>
          <a:p>
            <a:r>
              <a:rPr lang="nb-NO" sz="4400" dirty="0" smtClean="0">
                <a:latin typeface="Gill Sans MT Condensed" pitchFamily="34" charset="0"/>
              </a:rPr>
              <a:t>FØLG MED PÅ </a:t>
            </a:r>
            <a:r>
              <a:rPr lang="nb-NO" sz="4400" dirty="0" smtClean="0">
                <a:latin typeface="Gill Sans MT Condensed" pitchFamily="34" charset="0"/>
                <a:hlinkClick r:id="rId4"/>
              </a:rPr>
              <a:t>WWW.IJ.NO</a:t>
            </a:r>
            <a:r>
              <a:rPr lang="nb-NO" sz="4400" dirty="0" smtClean="0">
                <a:latin typeface="Gill Sans MT Condensed" pitchFamily="34" charset="0"/>
              </a:rPr>
              <a:t> OG MELD PÅ VÅRT NYHETSBREV</a:t>
            </a:r>
            <a:endParaRPr lang="nb-NO" sz="4400" dirty="0">
              <a:latin typeface="Gill Sans MT Condensed" pitchFamily="34" charset="0"/>
            </a:endParaRPr>
          </a:p>
        </p:txBody>
      </p:sp>
      <p:pic>
        <p:nvPicPr>
          <p:cNvPr id="10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10683240" y="5489838"/>
            <a:ext cx="597656" cy="600066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4035552" y="5376672"/>
            <a:ext cx="287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200" dirty="0" smtClean="0">
              <a:latin typeface="Gill Sans MT Condensed" pitchFamily="34" charset="0"/>
            </a:endParaRPr>
          </a:p>
          <a:p>
            <a:endParaRPr lang="nb-NO" sz="3200" dirty="0"/>
          </a:p>
        </p:txBody>
      </p:sp>
    </p:spTree>
    <p:extLst>
      <p:ext uri="{BB962C8B-B14F-4D97-AF65-F5344CB8AC3E}">
        <p14:creationId xmlns="" xmlns:p14="http://schemas.microsoft.com/office/powerpoint/2010/main" val="42335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1353800" y="6176963"/>
            <a:ext cx="597656" cy="600066"/>
          </a:xfrm>
          <a:prstGeom prst="rect">
            <a:avLst/>
          </a:prstGeom>
        </p:spPr>
      </p:pic>
      <p:pic>
        <p:nvPicPr>
          <p:cNvPr id="5" name="Bilde 4" descr="Gamle IJ bygning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8000" cy="687171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56032" y="390144"/>
            <a:ext cx="925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 smtClean="0">
                <a:latin typeface="Gill Sans MT Condensed" pitchFamily="34" charset="0"/>
              </a:rPr>
              <a:t>Gamle IJ: solgt for 15 mill. for 4 dager siden</a:t>
            </a:r>
            <a:endParaRPr lang="nb-NO" sz="4800" b="1" dirty="0">
              <a:latin typeface="Gill Sans MT Condensed" pitchFamily="34" charset="0"/>
            </a:endParaRPr>
          </a:p>
        </p:txBody>
      </p:sp>
      <p:pic>
        <p:nvPicPr>
          <p:cNvPr id="8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1335512" y="6061139"/>
            <a:ext cx="597656" cy="600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1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1353800" y="6176963"/>
            <a:ext cx="597656" cy="600066"/>
          </a:xfrm>
          <a:prstGeom prst="rect">
            <a:avLst/>
          </a:prstGeom>
        </p:spPr>
      </p:pic>
      <p:pic>
        <p:nvPicPr>
          <p:cNvPr id="5" name="Bilde 4" descr="Litteraturhuset på avstand_redig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73149" y="476750"/>
            <a:ext cx="869199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b-NO" sz="4800" b="1" dirty="0" smtClean="0">
                <a:latin typeface="Gill Sans MT Condensed" pitchFamily="34" charset="0"/>
              </a:rPr>
              <a:t>Nye IJ:  Litteraturhuset i Fredrikstad sentrum</a:t>
            </a:r>
            <a:endParaRPr lang="nb-NO" sz="4800" b="1" dirty="0">
              <a:latin typeface="Gill Sans MT Condensed" pitchFamily="34" charset="0"/>
            </a:endParaRPr>
          </a:p>
        </p:txBody>
      </p:sp>
      <p:pic>
        <p:nvPicPr>
          <p:cNvPr id="7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1335512" y="6048947"/>
            <a:ext cx="597656" cy="600066"/>
          </a:xfrm>
          <a:prstGeom prst="rect">
            <a:avLst/>
          </a:prstGeom>
        </p:spPr>
      </p:pic>
      <p:sp>
        <p:nvSpPr>
          <p:cNvPr id="8" name="Pil ned 7"/>
          <p:cNvSpPr/>
          <p:nvPr/>
        </p:nvSpPr>
        <p:spPr>
          <a:xfrm>
            <a:off x="2840736" y="1255776"/>
            <a:ext cx="524256" cy="707136"/>
          </a:xfrm>
          <a:prstGeom prst="downArrow">
            <a:avLst/>
          </a:prstGeom>
          <a:solidFill>
            <a:schemeClr val="bg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7668768" y="1487424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3600" dirty="0" smtClean="0">
                <a:latin typeface="Gill Sans MT Condensed" pitchFamily="34" charset="0"/>
              </a:rPr>
              <a:t> </a:t>
            </a:r>
            <a:r>
              <a:rPr lang="nb-NO" sz="3600" b="1" dirty="0" smtClean="0">
                <a:latin typeface="Gill Sans MT Condensed" pitchFamily="34" charset="0"/>
              </a:rPr>
              <a:t>Reduserte kostnader</a:t>
            </a:r>
          </a:p>
          <a:p>
            <a:pPr>
              <a:buFont typeface="Arial" pitchFamily="34" charset="0"/>
              <a:buChar char="•"/>
            </a:pPr>
            <a:r>
              <a:rPr lang="nb-NO" sz="3600" b="1" dirty="0" smtClean="0">
                <a:latin typeface="Gill Sans MT Condensed" pitchFamily="34" charset="0"/>
              </a:rPr>
              <a:t> Større fleksibilitet</a:t>
            </a:r>
            <a:endParaRPr lang="nb-NO" sz="3600" b="1" dirty="0"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IJ møter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14560" cy="6858000"/>
          </a:xfrm>
        </p:spPr>
      </p:pic>
      <p:pic>
        <p:nvPicPr>
          <p:cNvPr id="5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225784" y="5914835"/>
            <a:ext cx="597656" cy="6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Deltagere START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55" y="0"/>
            <a:ext cx="9651027" cy="6858000"/>
          </a:xfrm>
        </p:spPr>
      </p:pic>
      <p:pic>
        <p:nvPicPr>
          <p:cNvPr id="5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225784" y="5914835"/>
            <a:ext cx="597656" cy="60006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75520" y="219456"/>
            <a:ext cx="231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latin typeface="Gill Sans MT Condensed" pitchFamily="34" charset="0"/>
              </a:rPr>
              <a:t>Alt fra </a:t>
            </a:r>
            <a:br>
              <a:rPr lang="nb-NO" sz="3600" b="1" dirty="0" smtClean="0">
                <a:latin typeface="Gill Sans MT Condensed" pitchFamily="34" charset="0"/>
              </a:rPr>
            </a:br>
            <a:r>
              <a:rPr lang="nb-NO" sz="3600" b="1" dirty="0" smtClean="0">
                <a:latin typeface="Gill Sans MT Condensed" pitchFamily="34" charset="0"/>
              </a:rPr>
              <a:t>START-kurs til spesialkurs</a:t>
            </a:r>
          </a:p>
          <a:p>
            <a:pPr>
              <a:buFont typeface="Arial" pitchFamily="34" charset="0"/>
              <a:buChar char="•"/>
            </a:pPr>
            <a:endParaRPr lang="nb-NO" sz="3600" dirty="0" smtClean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Deltagere katastrofeku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0448" cy="6858000"/>
          </a:xfrm>
        </p:spPr>
      </p:pic>
      <p:pic>
        <p:nvPicPr>
          <p:cNvPr id="5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225784" y="5914835"/>
            <a:ext cx="597656" cy="6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IMG_0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814559" cy="6858000"/>
          </a:xfrm>
        </p:spPr>
      </p:pic>
      <p:pic>
        <p:nvPicPr>
          <p:cNvPr id="5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225784" y="5914835"/>
            <a:ext cx="597656" cy="60006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741408" y="219456"/>
            <a:ext cx="24505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 b="1" dirty="0" smtClean="0">
                <a:latin typeface="Gill Sans MT Condensed" pitchFamily="34" charset="0"/>
              </a:rPr>
              <a:t> Erfaringsutveksling med kollegaer fra andre </a:t>
            </a:r>
            <a:r>
              <a:rPr lang="nb-NO" sz="3000" b="1" dirty="0" smtClean="0">
                <a:latin typeface="Gill Sans MT Condensed" pitchFamily="34" charset="0"/>
              </a:rPr>
              <a:t>redaksjoner er </a:t>
            </a:r>
            <a:r>
              <a:rPr lang="nb-NO" sz="3000" b="1" dirty="0" smtClean="0">
                <a:latin typeface="Gill Sans MT Condensed" pitchFamily="34" charset="0"/>
              </a:rPr>
              <a:t>fortsatt verdifullt</a:t>
            </a:r>
          </a:p>
          <a:p>
            <a:pPr>
              <a:buFont typeface="Arial" pitchFamily="34" charset="0"/>
              <a:buChar char="•"/>
            </a:pPr>
            <a:endParaRPr lang="nb-NO" sz="3600" dirty="0" smtClean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Deltagere til lun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92640" cy="6858000"/>
          </a:xfrm>
        </p:spPr>
      </p:pic>
      <p:pic>
        <p:nvPicPr>
          <p:cNvPr id="5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225784" y="5914835"/>
            <a:ext cx="597656" cy="60006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14560" y="219456"/>
            <a:ext cx="237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latin typeface="Gill Sans MT Condensed" pitchFamily="34" charset="0"/>
              </a:rPr>
              <a:t>Lunsj i restauranten i Litteraturhuset</a:t>
            </a:r>
          </a:p>
          <a:p>
            <a:pPr>
              <a:buFont typeface="Arial" pitchFamily="34" charset="0"/>
              <a:buChar char="•"/>
            </a:pPr>
            <a:endParaRPr lang="nb-NO" sz="3600" dirty="0" smtClean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IMG_0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95104" cy="6858000"/>
          </a:xfrm>
        </p:spPr>
      </p:pic>
      <p:pic>
        <p:nvPicPr>
          <p:cNvPr id="5" name="ij_logosymbol.jpg" descr="/Users/laikong/Desktop/Institutt_journalistikk/FERDIG/ij_logosymbol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225784" y="5914835"/>
            <a:ext cx="597656" cy="6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81</Words>
  <Application>Microsoft Office PowerPoint</Application>
  <PresentationFormat>Egendefinert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Trygve Aas Olsen</dc:creator>
  <cp:lastModifiedBy>Hanne Lund-Nilsen</cp:lastModifiedBy>
  <cp:revision>53</cp:revision>
  <dcterms:created xsi:type="dcterms:W3CDTF">2013-04-25T10:10:27Z</dcterms:created>
  <dcterms:modified xsi:type="dcterms:W3CDTF">2013-10-31T10:38:43Z</dcterms:modified>
</cp:coreProperties>
</file>