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3" r:id="rId3"/>
    <p:sldId id="279" r:id="rId4"/>
    <p:sldId id="280" r:id="rId5"/>
    <p:sldId id="283" r:id="rId6"/>
    <p:sldId id="284" r:id="rId7"/>
    <p:sldId id="281" r:id="rId8"/>
    <p:sldId id="282" r:id="rId9"/>
    <p:sldId id="277" r:id="rId10"/>
  </p:sldIdLst>
  <p:sldSz cx="9144000" cy="6858000" type="screen4x3"/>
  <p:notesSz cx="6877050" cy="1000125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0" userDrawn="1">
          <p15:clr>
            <a:srgbClr val="A4A3A4"/>
          </p15:clr>
        </p15:guide>
        <p15:guide id="2" pos="216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80" d="100"/>
          <a:sy n="80" d="100"/>
        </p:scale>
        <p:origin x="-10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3150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DB7900B-4E27-4526-AC74-9AC9DE77E490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07D2C5BE-A78A-4FE2-9E75-352B2345B5B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4992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3C80C-A919-8F41-A344-70C0AD5C0BFD}" type="datetimeFigureOut">
              <a:rPr lang="nb-NO" smtClean="0"/>
              <a:t>29.10.13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7990C-2E1B-9542-9335-E5B6F6B7BE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657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ktangel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ktangel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ktangel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ktangel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vrundet rektangel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vrundet rektangel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6" name="Plassholder for dato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27" name="Plassholder for lysbilde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8" name="Plassholder for bunn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ktangel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ktangel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ktangel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ktangel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vrundet rektangel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vrundet rektangel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ktangel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ktangel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ktangel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ktangel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ktangel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ktangel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527781B-7CE3-4B7E-9B9C-1AEBE9F7FEFC}" type="datetimeFigureOut">
              <a:rPr lang="nb-NO" smtClean="0"/>
              <a:pPr/>
              <a:t>29.10.13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653E6CE-A173-4438-8ECA-DE3C7C8D8D23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google.no/url?sa=i&amp;rct=j&amp;q=nrk&amp;source=images&amp;cd=&amp;cad=rja&amp;docid=C4Hmy76QawA52M&amp;tbnid=5vC6QpLWZFSrMM:&amp;ved=0CAUQjRw&amp;url=http://www.chronicles.no/2013/05/download-video-content-from-nrkno.html&amp;ei=hDgXUtuDNu3Q4QSC1oDYDw&amp;bvm=bv.51156542,d.bGE&amp;psig=AFQjCNEC30Hvp8RGiVjmDrV_u1ICS9Vbew&amp;ust=1377339890381422" TargetMode="External"/><Relationship Id="rId12" Type="http://schemas.openxmlformats.org/officeDocument/2006/relationships/image" Target="../media/image7.jpeg"/><Relationship Id="rId13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Relationship Id="rId3" Type="http://schemas.openxmlformats.org/officeDocument/2006/relationships/image" Target="../media/image2.png"/><Relationship Id="rId4" Type="http://schemas.openxmlformats.org/officeDocument/2006/relationships/hyperlink" Target="http://lla.no/" TargetMode="External"/><Relationship Id="rId5" Type="http://schemas.openxmlformats.org/officeDocument/2006/relationships/image" Target="../media/image3.png"/><Relationship Id="rId6" Type="http://schemas.openxmlformats.org/officeDocument/2006/relationships/hyperlink" Target="http://www.google.no/url?sa=i&amp;rct=j&amp;q=norsk+presseforbund&amp;source=images&amp;cd=&amp;docid=6ckAheUBsgG_TM&amp;tbnid=evKANtkwCx4p6M:&amp;ved=0CAUQjRw&amp;url=http://www.presse.no/Aktuelt/Seminar-om-presseetikk-for-Per-Edgar-Kokkvold&amp;ei=hDcXUvvFIcTi4QTmkIHwBw&amp;bvm=bv.51156542,d.bGE&amp;psig=AFQjCNEoc-Mn_-8OxLB97CXDyWyJgZXceQ&amp;ust=1377338988600262" TargetMode="External"/><Relationship Id="rId7" Type="http://schemas.openxmlformats.org/officeDocument/2006/relationships/image" Target="../media/image4.jpeg"/><Relationship Id="rId8" Type="http://schemas.openxmlformats.org/officeDocument/2006/relationships/image" Target="../media/image5.emf"/><Relationship Id="rId9" Type="http://schemas.openxmlformats.org/officeDocument/2006/relationships/hyperlink" Target="http://www.google.no/url?sa=i&amp;rct=j&amp;q=tv2&amp;source=images&amp;cd=&amp;docid=Ba-RWeU-VB4k1M&amp;tbnid=cMSyzjWXpHxS4M:&amp;ved=0CAUQjRw&amp;url=http://2meda.wikispaces.com/TV+2s+Historie+og+organisasjon&amp;ei=PjgXUuWDIOmL4ATE4ICoBQ&amp;bvm=bv.51156542,d.bGE&amp;psig=AFQjCNFs2n1nVf_U2yKcTbsxIKmo6KMPOQ&amp;ust=1377339820527058" TargetMode="External"/><Relationship Id="rId10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facebook.com/groups/553323031412035/" TargetMode="External"/><Relationship Id="rId3" Type="http://schemas.openxmlformats.org/officeDocument/2006/relationships/hyperlink" Target="mailto:arnt@sommerlund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Kampanjen for journalistikken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3886200"/>
            <a:ext cx="7416824" cy="1752600"/>
          </a:xfrm>
        </p:spPr>
        <p:txBody>
          <a:bodyPr>
            <a:normAutofit/>
          </a:bodyPr>
          <a:lstStyle/>
          <a:p>
            <a:endParaRPr lang="nb-NO" dirty="0" smtClean="0"/>
          </a:p>
          <a:p>
            <a:r>
              <a:rPr lang="nb-NO" dirty="0" smtClean="0"/>
              <a:t>Høstmøtet, Norsk redaktørforening</a:t>
            </a:r>
          </a:p>
          <a:p>
            <a:r>
              <a:rPr lang="nb-NO" sz="1800" dirty="0" smtClean="0"/>
              <a:t>05.11.13</a:t>
            </a:r>
          </a:p>
          <a:p>
            <a:r>
              <a:rPr lang="nb-NO" dirty="0" smtClean="0"/>
              <a:t>Prosjektleder Arnt Sommerlund</a:t>
            </a:r>
            <a:endParaRPr lang="nb-NO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Prosjekteiere</a:t>
            </a:r>
            <a:endParaRPr lang="nb-NO" dirty="0"/>
          </a:p>
        </p:txBody>
      </p:sp>
      <p:pic>
        <p:nvPicPr>
          <p:cNvPr id="1032" name="Bild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08920"/>
            <a:ext cx="1381125" cy="647700"/>
          </a:xfrm>
          <a:prstGeom prst="rect">
            <a:avLst/>
          </a:prstGeom>
          <a:noFill/>
        </p:spPr>
      </p:pic>
      <p:pic>
        <p:nvPicPr>
          <p:cNvPr id="1031" name="Bilde 2" descr="Fagpressen-2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645024"/>
            <a:ext cx="2257425" cy="923925"/>
          </a:xfrm>
          <a:prstGeom prst="rect">
            <a:avLst/>
          </a:prstGeom>
          <a:noFill/>
        </p:spPr>
      </p:pic>
      <p:pic>
        <p:nvPicPr>
          <p:cNvPr id="1029" name="Bilde 10" descr="http://lla.no/wp-content/themes/lla/imgs/logo.png">
            <a:hlinkClick r:id="rId4" tooltip="&quot;Landslaget for lokalaviser&quot;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797152"/>
            <a:ext cx="2628900" cy="457200"/>
          </a:xfrm>
          <a:prstGeom prst="rect">
            <a:avLst/>
          </a:prstGeom>
          <a:noFill/>
        </p:spPr>
      </p:pic>
      <p:pic>
        <p:nvPicPr>
          <p:cNvPr id="1028" name="Picture 4" descr="http://www.presse.no/extension/bytedesign_presse/design/norskpresse/images/log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2924944"/>
            <a:ext cx="1609725" cy="457200"/>
          </a:xfrm>
          <a:prstGeom prst="rect">
            <a:avLst/>
          </a:prstGeom>
          <a:noFill/>
        </p:spPr>
      </p:pic>
      <p:pic>
        <p:nvPicPr>
          <p:cNvPr id="1027" name="Bild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75856" y="3789040"/>
            <a:ext cx="3152775" cy="514350"/>
          </a:xfrm>
          <a:prstGeom prst="rect">
            <a:avLst/>
          </a:prstGeom>
          <a:noFill/>
        </p:spPr>
      </p:pic>
      <p:pic>
        <p:nvPicPr>
          <p:cNvPr id="1026" name="Picture 2" descr="http://tornekratteteast.files.wordpress.com/2010/04/tv2_logo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4653136"/>
            <a:ext cx="723900" cy="771525"/>
          </a:xfrm>
          <a:prstGeom prst="rect">
            <a:avLst/>
          </a:prstGeom>
          <a:noFill/>
        </p:spPr>
      </p:pic>
      <p:pic>
        <p:nvPicPr>
          <p:cNvPr id="1025" name="irc_mi" descr="http://3.bp.blogspot.com/-HB3eKT6TDJk/UX-MJziJUMI/AAAAAAAANug/nPb5Vuw1jnk/s1600/nrk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004048" y="4653136"/>
            <a:ext cx="1447800" cy="81915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2028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2809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nb-NO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3267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3724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4238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501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Bilde 1" descr="NR-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780928"/>
            <a:ext cx="1236216" cy="70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513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683568" y="2852936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800" dirty="0" smtClean="0"/>
              <a:t>…uavhengig journalistikk</a:t>
            </a:r>
            <a:br>
              <a:rPr lang="nb-NO" sz="4800" dirty="0" smtClean="0"/>
            </a:br>
            <a:r>
              <a:rPr lang="nb-NO" sz="4800" dirty="0" smtClean="0"/>
              <a:t>i redigerte medier</a:t>
            </a:r>
            <a:endParaRPr lang="nb-NO" sz="4800" dirty="0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Synliggjøre verdien av: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016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1187624" y="2708920"/>
            <a:ext cx="62677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4800" dirty="0" smtClean="0"/>
              <a:t>…journalistisk metode</a:t>
            </a:r>
            <a:br>
              <a:rPr lang="nb-NO" sz="4800" dirty="0" smtClean="0"/>
            </a:br>
            <a:r>
              <a:rPr lang="nb-NO" sz="4800" dirty="0" smtClean="0"/>
              <a:t>og presse-etikk</a:t>
            </a:r>
            <a:endParaRPr lang="nb-NO" sz="4800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Kampanjens fokus…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187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 og målgruppe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Målgruppe:</a:t>
            </a:r>
          </a:p>
          <a:p>
            <a:pPr lvl="1"/>
            <a:r>
              <a:rPr lang="nb-NO" dirty="0" smtClean="0"/>
              <a:t>Unge i videregående skole, og ev. ungdomsskole 10. klasse</a:t>
            </a:r>
          </a:p>
          <a:p>
            <a:r>
              <a:rPr lang="nb-NO" dirty="0" smtClean="0"/>
              <a:t>Mål:</a:t>
            </a:r>
          </a:p>
          <a:p>
            <a:pPr lvl="1"/>
            <a:r>
              <a:rPr lang="nb-NO" dirty="0" smtClean="0"/>
              <a:t>Gjøre unge til gode og kritiske mediebrukere</a:t>
            </a:r>
          </a:p>
          <a:p>
            <a:r>
              <a:rPr lang="nb-NO" dirty="0" smtClean="0"/>
              <a:t>Tid for kampanjen</a:t>
            </a:r>
          </a:p>
          <a:p>
            <a:pPr lvl="1"/>
            <a:r>
              <a:rPr lang="nb-NO" dirty="0" smtClean="0"/>
              <a:t>2014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637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Kampanjemål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b="1" dirty="0" smtClean="0">
                <a:solidFill>
                  <a:srgbClr val="FF0000"/>
                </a:solidFill>
              </a:rPr>
              <a:t>KJENNE</a:t>
            </a:r>
            <a:r>
              <a:rPr lang="nb-NO" dirty="0" smtClean="0"/>
              <a:t> til journalistikken</a:t>
            </a:r>
          </a:p>
          <a:p>
            <a:pPr lvl="1"/>
            <a:r>
              <a:rPr lang="nb-NO" dirty="0" smtClean="0"/>
              <a:t>Kjenne til forskjellen på journalistikk og annen publisering</a:t>
            </a:r>
          </a:p>
          <a:p>
            <a:r>
              <a:rPr lang="nb-NO" b="1" dirty="0" smtClean="0">
                <a:solidFill>
                  <a:srgbClr val="FF0000"/>
                </a:solidFill>
              </a:rPr>
              <a:t>HOLDNING</a:t>
            </a:r>
            <a:r>
              <a:rPr lang="nb-NO" dirty="0" smtClean="0"/>
              <a:t> til journalistikken</a:t>
            </a:r>
          </a:p>
          <a:p>
            <a:pPr lvl="1"/>
            <a:r>
              <a:rPr lang="nb-NO" dirty="0" smtClean="0"/>
              <a:t>Journalistikk som viktig og avgjørende i et demokratisk samfunn</a:t>
            </a:r>
          </a:p>
          <a:p>
            <a:r>
              <a:rPr lang="nb-NO" b="1" dirty="0" smtClean="0">
                <a:solidFill>
                  <a:srgbClr val="FF0000"/>
                </a:solidFill>
              </a:rPr>
              <a:t>HANDLE</a:t>
            </a:r>
            <a:r>
              <a:rPr lang="nb-NO" dirty="0" smtClean="0"/>
              <a:t> i forhold til journalistikken</a:t>
            </a:r>
          </a:p>
          <a:p>
            <a:pPr lvl="1"/>
            <a:r>
              <a:rPr lang="nb-NO" dirty="0" smtClean="0"/>
              <a:t>Bruke uavhengig redigerte medier til å ta standpunkt, delta i demokratiet og påvirke sine omgivelser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615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det da?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”Alle” kan publisere – men ikke alle gjør det ut fra journalistisk metode og presse-etikk</a:t>
            </a:r>
          </a:p>
          <a:p>
            <a:r>
              <a:rPr lang="nb-NO" dirty="0" smtClean="0"/>
              <a:t>Flere kommunikasjonsmedarbeidere – færre journalister</a:t>
            </a:r>
          </a:p>
          <a:p>
            <a:pPr lvl="1"/>
            <a:r>
              <a:rPr lang="nb-NO" dirty="0" smtClean="0"/>
              <a:t>Journalistisk slagkraft utfordres</a:t>
            </a:r>
          </a:p>
          <a:p>
            <a:r>
              <a:rPr lang="nb-NO" dirty="0"/>
              <a:t>Informasjon og meningsytringer fremmet på vegne av private, kommersielle og politiske krefter, likner til forveksling journalistikk. </a:t>
            </a:r>
          </a:p>
        </p:txBody>
      </p:sp>
    </p:spTree>
    <p:extLst>
      <p:ext uri="{BB962C8B-B14F-4D97-AF65-F5344CB8AC3E}">
        <p14:creationId xmlns:p14="http://schemas.microsoft.com/office/powerpoint/2010/main" val="380956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betyr det for folk flest?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Journalistikken skiller seg </a:t>
            </a:r>
            <a:r>
              <a:rPr lang="nb-NO" dirty="0"/>
              <a:t>fra annen publisering gjennom den journalistiske metode og presse-</a:t>
            </a:r>
            <a:r>
              <a:rPr lang="nb-NO" dirty="0" smtClean="0"/>
              <a:t>etikken:</a:t>
            </a:r>
          </a:p>
          <a:p>
            <a:pPr lvl="1"/>
            <a:r>
              <a:rPr lang="nb-NO" dirty="0" smtClean="0"/>
              <a:t>Får </a:t>
            </a:r>
            <a:r>
              <a:rPr lang="nb-NO" dirty="0"/>
              <a:t>fram flere sider ved samfunnet, og til å legge fram ulike fakta og </a:t>
            </a:r>
            <a:r>
              <a:rPr lang="nb-NO" dirty="0" smtClean="0"/>
              <a:t>synspunkter.</a:t>
            </a:r>
          </a:p>
          <a:p>
            <a:pPr lvl="1"/>
            <a:r>
              <a:rPr lang="nb-NO" dirty="0" smtClean="0"/>
              <a:t>Befolkning får et </a:t>
            </a:r>
            <a:r>
              <a:rPr lang="nb-NO" dirty="0"/>
              <a:t>bedre grunnlag til selv å gjøre seg opp en mening i ulike saker og samfunnsspørsmål</a:t>
            </a:r>
            <a:r>
              <a:rPr lang="nb-NO" dirty="0" smtClean="0"/>
              <a:t>.</a:t>
            </a:r>
          </a:p>
          <a:p>
            <a:pPr lvl="1"/>
            <a:r>
              <a:rPr lang="nb-NO" dirty="0" smtClean="0"/>
              <a:t>Forsvarer folk flest når noe er galt</a:t>
            </a:r>
          </a:p>
          <a:p>
            <a:pPr lvl="1"/>
            <a:r>
              <a:rPr lang="nb-NO" dirty="0"/>
              <a:t>F</a:t>
            </a:r>
            <a:r>
              <a:rPr lang="nb-NO" dirty="0" smtClean="0"/>
              <a:t>ormidler for folk flest når noe er bra 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2291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vil du bidra med!?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Facebook</a:t>
            </a:r>
            <a:r>
              <a:rPr lang="nb-NO" dirty="0" smtClean="0"/>
              <a:t>: Dugnad for journalistikken</a:t>
            </a:r>
          </a:p>
          <a:p>
            <a:pPr lvl="1"/>
            <a:r>
              <a:rPr lang="nb-NO" dirty="0">
                <a:hlinkClick r:id="rId2"/>
              </a:rPr>
              <a:t>https://www.facebook.com/groups/553323031412035</a:t>
            </a:r>
            <a:r>
              <a:rPr lang="nb-NO" dirty="0" smtClean="0">
                <a:hlinkClick r:id="rId2"/>
              </a:rPr>
              <a:t>/</a:t>
            </a:r>
            <a:endParaRPr lang="nb-NO" dirty="0" smtClean="0"/>
          </a:p>
          <a:p>
            <a:pPr marL="109728" indent="0">
              <a:buNone/>
            </a:pPr>
            <a:endParaRPr lang="nb-NO" dirty="0"/>
          </a:p>
          <a:p>
            <a:r>
              <a:rPr lang="nb-NO" dirty="0" smtClean="0"/>
              <a:t>Prosjektleder Arnt </a:t>
            </a:r>
            <a:r>
              <a:rPr lang="nb-NO" dirty="0" err="1" smtClean="0"/>
              <a:t>Sommerlund</a:t>
            </a:r>
            <a:endParaRPr lang="nb-NO" dirty="0" smtClean="0"/>
          </a:p>
          <a:p>
            <a:pPr lvl="1"/>
            <a:r>
              <a:rPr lang="nb-NO" dirty="0" smtClean="0"/>
              <a:t>E-post: </a:t>
            </a:r>
            <a:r>
              <a:rPr lang="nb-NO" dirty="0" smtClean="0">
                <a:hlinkClick r:id="rId3"/>
              </a:rPr>
              <a:t>arnt@sommerlund.no</a:t>
            </a:r>
            <a:endParaRPr lang="nb-NO" dirty="0" smtClean="0"/>
          </a:p>
          <a:p>
            <a:pPr lvl="1"/>
            <a:r>
              <a:rPr lang="nb-NO" dirty="0" smtClean="0"/>
              <a:t>Mobil: 900 88 300</a:t>
            </a:r>
          </a:p>
        </p:txBody>
      </p:sp>
    </p:spTree>
    <p:extLst>
      <p:ext uri="{BB962C8B-B14F-4D97-AF65-F5344CB8AC3E}">
        <p14:creationId xmlns:p14="http://schemas.microsoft.com/office/powerpoint/2010/main" val="29754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Moderne">
  <a:themeElements>
    <a:clrScheme name="Moderne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oderne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ern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899</TotalTime>
  <Words>267</Words>
  <Application>Microsoft Macintosh PowerPoint</Application>
  <PresentationFormat>Skjermfremvisning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Moderne</vt:lpstr>
      <vt:lpstr>Kampanjen for journalistikken</vt:lpstr>
      <vt:lpstr>Prosjekteiere</vt:lpstr>
      <vt:lpstr>Synliggjøre verdien av:</vt:lpstr>
      <vt:lpstr>Kampanjens fokus…</vt:lpstr>
      <vt:lpstr>Mål og målgruppe</vt:lpstr>
      <vt:lpstr>Kampanjemål</vt:lpstr>
      <vt:lpstr>Hvorfor det da?</vt:lpstr>
      <vt:lpstr>Hva betyr det for folk flest?</vt:lpstr>
      <vt:lpstr>Hva vil du bidra med!?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Prosjekt</dc:title>
  <dc:subject/>
  <dc:creator>Arnt</dc:creator>
  <cp:keywords/>
  <dc:description/>
  <cp:lastModifiedBy>Arnt Sommerlund</cp:lastModifiedBy>
  <cp:revision>200</cp:revision>
  <cp:lastPrinted>2013-09-18T07:14:22Z</cp:lastPrinted>
  <dcterms:created xsi:type="dcterms:W3CDTF">2013-08-22T15:53:03Z</dcterms:created>
  <dcterms:modified xsi:type="dcterms:W3CDTF">2013-10-29T18:55:43Z</dcterms:modified>
  <cp:category/>
</cp:coreProperties>
</file>