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1" r:id="rId4"/>
    <p:sldId id="285" r:id="rId5"/>
    <p:sldId id="280" r:id="rId6"/>
    <p:sldId id="264" r:id="rId7"/>
    <p:sldId id="282" r:id="rId8"/>
    <p:sldId id="263" r:id="rId9"/>
    <p:sldId id="265" r:id="rId10"/>
    <p:sldId id="268" r:id="rId11"/>
    <p:sldId id="269" r:id="rId12"/>
    <p:sldId id="270" r:id="rId13"/>
    <p:sldId id="272" r:id="rId14"/>
    <p:sldId id="273" r:id="rId15"/>
    <p:sldId id="274" r:id="rId16"/>
    <p:sldId id="278" r:id="rId17"/>
    <p:sldId id="277" r:id="rId18"/>
    <p:sldId id="275" r:id="rId19"/>
    <p:sldId id="276" r:id="rId20"/>
    <p:sldId id="283" r:id="rId21"/>
    <p:sldId id="267" r:id="rId22"/>
    <p:sldId id="284" r:id="rId23"/>
    <p:sldId id="257" r:id="rId24"/>
    <p:sldId id="258" r:id="rId25"/>
    <p:sldId id="286" r:id="rId26"/>
    <p:sldId id="262" r:id="rId2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numRef>
              <c:f>'Ark1'!$A$1:$A$24</c:f>
              <c:numCache>
                <c:formatCode>mmm/yy</c:formatCode>
                <c:ptCount val="24"/>
                <c:pt idx="0">
                  <c:v>40848</c:v>
                </c:pt>
                <c:pt idx="1">
                  <c:v>40878</c:v>
                </c:pt>
                <c:pt idx="2">
                  <c:v>40909</c:v>
                </c:pt>
                <c:pt idx="3">
                  <c:v>40940</c:v>
                </c:pt>
                <c:pt idx="4">
                  <c:v>40969</c:v>
                </c:pt>
                <c:pt idx="5">
                  <c:v>41000</c:v>
                </c:pt>
                <c:pt idx="6">
                  <c:v>41030</c:v>
                </c:pt>
                <c:pt idx="7">
                  <c:v>41061</c:v>
                </c:pt>
                <c:pt idx="8">
                  <c:v>41091</c:v>
                </c:pt>
                <c:pt idx="9">
                  <c:v>41122</c:v>
                </c:pt>
                <c:pt idx="10">
                  <c:v>41153</c:v>
                </c:pt>
                <c:pt idx="11">
                  <c:v>41183</c:v>
                </c:pt>
                <c:pt idx="12">
                  <c:v>41214</c:v>
                </c:pt>
                <c:pt idx="13">
                  <c:v>41244</c:v>
                </c:pt>
                <c:pt idx="14">
                  <c:v>41275</c:v>
                </c:pt>
                <c:pt idx="15">
                  <c:v>41306</c:v>
                </c:pt>
                <c:pt idx="16">
                  <c:v>41334</c:v>
                </c:pt>
                <c:pt idx="17">
                  <c:v>41365</c:v>
                </c:pt>
                <c:pt idx="18">
                  <c:v>41395</c:v>
                </c:pt>
                <c:pt idx="19">
                  <c:v>41426</c:v>
                </c:pt>
                <c:pt idx="20">
                  <c:v>41456</c:v>
                </c:pt>
                <c:pt idx="21">
                  <c:v>41487</c:v>
                </c:pt>
                <c:pt idx="22">
                  <c:v>41518</c:v>
                </c:pt>
                <c:pt idx="23">
                  <c:v>41548</c:v>
                </c:pt>
              </c:numCache>
            </c:numRef>
          </c:cat>
          <c:val>
            <c:numRef>
              <c:f>'Ark1'!$B$1:$B$24</c:f>
              <c:numCache>
                <c:formatCode>General</c:formatCode>
                <c:ptCount val="24"/>
                <c:pt idx="0">
                  <c:v>32502</c:v>
                </c:pt>
                <c:pt idx="1">
                  <c:v>44191</c:v>
                </c:pt>
                <c:pt idx="2">
                  <c:v>36953</c:v>
                </c:pt>
                <c:pt idx="3">
                  <c:v>35062</c:v>
                </c:pt>
                <c:pt idx="4">
                  <c:v>496899</c:v>
                </c:pt>
                <c:pt idx="5">
                  <c:v>62609</c:v>
                </c:pt>
                <c:pt idx="6">
                  <c:v>67430</c:v>
                </c:pt>
                <c:pt idx="7">
                  <c:v>78129</c:v>
                </c:pt>
                <c:pt idx="8">
                  <c:v>133236</c:v>
                </c:pt>
                <c:pt idx="9">
                  <c:v>114210</c:v>
                </c:pt>
                <c:pt idx="10">
                  <c:v>84339</c:v>
                </c:pt>
                <c:pt idx="11">
                  <c:v>98431</c:v>
                </c:pt>
                <c:pt idx="12">
                  <c:v>165220</c:v>
                </c:pt>
                <c:pt idx="13">
                  <c:v>254162</c:v>
                </c:pt>
                <c:pt idx="14">
                  <c:v>196285</c:v>
                </c:pt>
                <c:pt idx="15">
                  <c:v>194454</c:v>
                </c:pt>
                <c:pt idx="16">
                  <c:v>153716</c:v>
                </c:pt>
                <c:pt idx="17">
                  <c:v>185363</c:v>
                </c:pt>
                <c:pt idx="18">
                  <c:v>195783</c:v>
                </c:pt>
                <c:pt idx="19">
                  <c:v>176513</c:v>
                </c:pt>
                <c:pt idx="20">
                  <c:v>160697</c:v>
                </c:pt>
                <c:pt idx="21">
                  <c:v>148073</c:v>
                </c:pt>
                <c:pt idx="22">
                  <c:v>180610</c:v>
                </c:pt>
                <c:pt idx="23">
                  <c:v>562164</c:v>
                </c:pt>
              </c:numCache>
            </c:numRef>
          </c:val>
        </c:ser>
        <c:marker val="1"/>
        <c:axId val="69844352"/>
        <c:axId val="39949440"/>
      </c:lineChart>
      <c:dateAx>
        <c:axId val="69844352"/>
        <c:scaling>
          <c:orientation val="minMax"/>
        </c:scaling>
        <c:axPos val="b"/>
        <c:numFmt formatCode="mmm/yy" sourceLinked="1"/>
        <c:tickLblPos val="nextTo"/>
        <c:crossAx val="39949440"/>
        <c:crosses val="autoZero"/>
        <c:auto val="1"/>
        <c:lblOffset val="100"/>
      </c:dateAx>
      <c:valAx>
        <c:axId val="39949440"/>
        <c:scaling>
          <c:orientation val="minMax"/>
        </c:scaling>
        <c:axPos val="l"/>
        <c:majorGridlines/>
        <c:numFmt formatCode="General" sourceLinked="1"/>
        <c:tickLblPos val="nextTo"/>
        <c:crossAx val="69844352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52E9-9BDE-4526-B7A3-E2417B9F8FE5}" type="datetimeFigureOut">
              <a:rPr lang="nb-NO" smtClean="0"/>
              <a:pPr/>
              <a:t>01.11.2013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5769-2727-454F-87FB-5F88C7D0A64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52E9-9BDE-4526-B7A3-E2417B9F8FE5}" type="datetimeFigureOut">
              <a:rPr lang="nb-NO" smtClean="0"/>
              <a:pPr/>
              <a:t>01.11.2013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5769-2727-454F-87FB-5F88C7D0A64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52E9-9BDE-4526-B7A3-E2417B9F8FE5}" type="datetimeFigureOut">
              <a:rPr lang="nb-NO" smtClean="0"/>
              <a:pPr/>
              <a:t>01.11.2013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5769-2727-454F-87FB-5F88C7D0A64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52E9-9BDE-4526-B7A3-E2417B9F8FE5}" type="datetimeFigureOut">
              <a:rPr lang="nb-NO" smtClean="0"/>
              <a:pPr/>
              <a:t>01.11.2013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5769-2727-454F-87FB-5F88C7D0A64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52E9-9BDE-4526-B7A3-E2417B9F8FE5}" type="datetimeFigureOut">
              <a:rPr lang="nb-NO" smtClean="0"/>
              <a:pPr/>
              <a:t>01.11.2013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5769-2727-454F-87FB-5F88C7D0A64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52E9-9BDE-4526-B7A3-E2417B9F8FE5}" type="datetimeFigureOut">
              <a:rPr lang="nb-NO" smtClean="0"/>
              <a:pPr/>
              <a:t>01.11.2013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5769-2727-454F-87FB-5F88C7D0A64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52E9-9BDE-4526-B7A3-E2417B9F8FE5}" type="datetimeFigureOut">
              <a:rPr lang="nb-NO" smtClean="0"/>
              <a:pPr/>
              <a:t>01.11.2013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5769-2727-454F-87FB-5F88C7D0A64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52E9-9BDE-4526-B7A3-E2417B9F8FE5}" type="datetimeFigureOut">
              <a:rPr lang="nb-NO" smtClean="0"/>
              <a:pPr/>
              <a:t>01.11.2013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5769-2727-454F-87FB-5F88C7D0A64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52E9-9BDE-4526-B7A3-E2417B9F8FE5}" type="datetimeFigureOut">
              <a:rPr lang="nb-NO" smtClean="0"/>
              <a:pPr/>
              <a:t>01.11.2013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5769-2727-454F-87FB-5F88C7D0A64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52E9-9BDE-4526-B7A3-E2417B9F8FE5}" type="datetimeFigureOut">
              <a:rPr lang="nb-NO" smtClean="0"/>
              <a:pPr/>
              <a:t>01.11.2013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5769-2727-454F-87FB-5F88C7D0A64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52E9-9BDE-4526-B7A3-E2417B9F8FE5}" type="datetimeFigureOut">
              <a:rPr lang="nb-NO" smtClean="0"/>
              <a:pPr/>
              <a:t>01.11.2013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5769-2727-454F-87FB-5F88C7D0A64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252E9-9BDE-4526-B7A3-E2417B9F8FE5}" type="datetimeFigureOut">
              <a:rPr lang="nb-NO" smtClean="0"/>
              <a:pPr/>
              <a:t>01.11.2013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25769-2727-454F-87FB-5F88C7D0A64D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11" Type="http://schemas.openxmlformats.org/officeDocument/2006/relationships/image" Target="../media/image5.emf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573" y="-27864"/>
            <a:ext cx="8312156" cy="757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4"/>
          <p:cNvPicPr/>
          <p:nvPr/>
        </p:nvPicPr>
        <p:blipFill rotWithShape="1">
          <a:blip r:embed="rId2" cstate="print"/>
          <a:srcRect t="10526"/>
          <a:stretch/>
        </p:blipFill>
        <p:spPr bwMode="auto">
          <a:xfrm>
            <a:off x="1511619" y="1323975"/>
            <a:ext cx="6120761" cy="4210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/>
          <p:nvPr/>
        </p:nvPicPr>
        <p:blipFill rotWithShape="1">
          <a:blip r:embed="rId2" cstate="print"/>
          <a:srcRect l="-716" t="10021" b="-204"/>
          <a:stretch/>
        </p:blipFill>
        <p:spPr bwMode="auto">
          <a:xfrm>
            <a:off x="1475656" y="1556792"/>
            <a:ext cx="6168386" cy="4200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Publimetro – den peruvianske udgave af MetroXpress</a:t>
            </a:r>
            <a:endParaRPr lang="nb-NO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3"/>
          <p:cNvPicPr/>
          <p:nvPr/>
        </p:nvPicPr>
        <p:blipFill rotWithShape="1">
          <a:blip r:embed="rId2" cstate="print"/>
          <a:srcRect t="6073"/>
          <a:stretch/>
        </p:blipFill>
        <p:spPr bwMode="auto">
          <a:xfrm>
            <a:off x="1547664" y="1844824"/>
            <a:ext cx="6120761" cy="441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Fra</a:t>
            </a:r>
            <a:r>
              <a:rPr lang="en-US" dirty="0" smtClean="0"/>
              <a:t> </a:t>
            </a:r>
            <a:r>
              <a:rPr lang="en-US" b="1" dirty="0"/>
              <a:t>FIS Japan Co., Ltd. - Fish Info &amp; </a:t>
            </a:r>
            <a:r>
              <a:rPr lang="en-US" sz="2000" b="1" dirty="0"/>
              <a:t>Services 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San Antonio Express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164288" cy="532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3550" cy="727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7036885" cy="444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8111627" cy="478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600" y="836712"/>
            <a:ext cx="8932400" cy="555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8223270" cy="494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092280" cy="551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Location_Nordic_Council_svg.png"/>
          <p:cNvPicPr>
            <a:picLocks noChangeAspect="1"/>
          </p:cNvPicPr>
          <p:nvPr/>
        </p:nvPicPr>
        <p:blipFill>
          <a:blip r:embed="rId2" cstate="print"/>
          <a:srcRect l="20328" r="1"/>
          <a:stretch>
            <a:fillRect/>
          </a:stretch>
        </p:blipFill>
        <p:spPr>
          <a:xfrm>
            <a:off x="0" y="-1899592"/>
            <a:ext cx="9144000" cy="96490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653136"/>
            <a:ext cx="2232248" cy="47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e 4" descr="ny_beskjært.jpg"/>
          <p:cNvPicPr>
            <a:picLocks noChangeAspect="1"/>
          </p:cNvPicPr>
          <p:nvPr/>
        </p:nvPicPr>
        <p:blipFill>
          <a:blip r:embed="rId4" cstate="print"/>
          <a:srcRect b="18804"/>
          <a:stretch>
            <a:fillRect/>
          </a:stretch>
        </p:blipFill>
        <p:spPr>
          <a:xfrm>
            <a:off x="2195736" y="3212976"/>
            <a:ext cx="2319885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877"/>
            <a:ext cx="6275774" cy="609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5" descr="C:\Users\vh\AppData\Local\Microsoft\Windows\Temporary Internet Files\Content.Outlook\J02Y0LT5\rcs_pictureoftheday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63591"/>
          <a:stretch/>
        </p:blipFill>
        <p:spPr bwMode="auto">
          <a:xfrm>
            <a:off x="539552" y="476672"/>
            <a:ext cx="7787199" cy="29022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4" name="Rektangel 3"/>
          <p:cNvSpPr/>
          <p:nvPr/>
        </p:nvSpPr>
        <p:spPr>
          <a:xfrm>
            <a:off x="3563888" y="48691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 smtClean="0"/>
              <a:t>ScienceNordic er et </a:t>
            </a:r>
            <a:r>
              <a:rPr lang="da-DK" dirty="0"/>
              <a:t>fast element </a:t>
            </a:r>
            <a:r>
              <a:rPr lang="da-DK" dirty="0" smtClean="0"/>
              <a:t>på nettstedet RealClearScience</a:t>
            </a:r>
            <a:r>
              <a:rPr lang="da-DK" dirty="0"/>
              <a:t>, som </a:t>
            </a:r>
            <a:r>
              <a:rPr lang="da-DK" dirty="0" smtClean="0"/>
              <a:t>samler dagens beste forskningssaker. Her har vi hatt mer enn 300 siteringer.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 t="10442"/>
          <a:stretch>
            <a:fillRect/>
          </a:stretch>
        </p:blipFill>
        <p:spPr bwMode="auto">
          <a:xfrm>
            <a:off x="1907704" y="404664"/>
            <a:ext cx="5334000" cy="58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vik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3973857" cy="5616624"/>
          </a:xfrm>
          <a:prstGeom prst="rect">
            <a:avLst/>
          </a:prstGeom>
        </p:spPr>
      </p:pic>
      <p:grpSp>
        <p:nvGrpSpPr>
          <p:cNvPr id="16" name="Gruppe 15"/>
          <p:cNvGrpSpPr/>
          <p:nvPr/>
        </p:nvGrpSpPr>
        <p:grpSpPr>
          <a:xfrm>
            <a:off x="5292080" y="1052736"/>
            <a:ext cx="3244936" cy="5501204"/>
            <a:chOff x="5292080" y="548680"/>
            <a:chExt cx="3244936" cy="5501204"/>
          </a:xfrm>
        </p:grpSpPr>
        <p:pic>
          <p:nvPicPr>
            <p:cNvPr id="5" name="Bilde 4" descr="800px-Oil_platform_in_the_North_SeaPros.jpg"/>
            <p:cNvPicPr>
              <a:picLocks noChangeAspect="1"/>
            </p:cNvPicPr>
            <p:nvPr/>
          </p:nvPicPr>
          <p:blipFill>
            <a:blip r:embed="rId3" cstate="print"/>
            <a:srcRect l="18832" r="17608" b="22267"/>
            <a:stretch>
              <a:fillRect/>
            </a:stretch>
          </p:blipFill>
          <p:spPr>
            <a:xfrm>
              <a:off x="6804248" y="548680"/>
              <a:ext cx="1679096" cy="1368152"/>
            </a:xfrm>
            <a:prstGeom prst="rect">
              <a:avLst/>
            </a:prstGeom>
          </p:spPr>
        </p:pic>
        <p:pic>
          <p:nvPicPr>
            <p:cNvPr id="6" name="Bilde 5" descr="fath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6296" y="1916832"/>
              <a:ext cx="1269141" cy="1740536"/>
            </a:xfrm>
            <a:prstGeom prst="rect">
              <a:avLst/>
            </a:prstGeom>
          </p:spPr>
        </p:pic>
        <p:pic>
          <p:nvPicPr>
            <p:cNvPr id="8" name="Bilde 7" descr="laks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5292080" y="548680"/>
              <a:ext cx="1535832" cy="1535832"/>
            </a:xfrm>
            <a:prstGeom prst="rect">
              <a:avLst/>
            </a:prstGeom>
          </p:spPr>
        </p:pic>
        <p:pic>
          <p:nvPicPr>
            <p:cNvPr id="7" name="Bilde 6" descr="gamle.jpg"/>
            <p:cNvPicPr>
              <a:picLocks noChangeAspect="1"/>
            </p:cNvPicPr>
            <p:nvPr/>
          </p:nvPicPr>
          <p:blipFill>
            <a:blip r:embed="rId6" cstate="print"/>
            <a:srcRect l="6914"/>
            <a:stretch>
              <a:fillRect/>
            </a:stretch>
          </p:blipFill>
          <p:spPr>
            <a:xfrm>
              <a:off x="5292080" y="1916832"/>
              <a:ext cx="1938839" cy="1390079"/>
            </a:xfrm>
            <a:prstGeom prst="rect">
              <a:avLst/>
            </a:prstGeom>
          </p:spPr>
        </p:pic>
        <p:pic>
          <p:nvPicPr>
            <p:cNvPr id="9" name="Bilde 8" descr="likestiling.jpg"/>
            <p:cNvPicPr>
              <a:picLocks noChangeAspect="1"/>
            </p:cNvPicPr>
            <p:nvPr/>
          </p:nvPicPr>
          <p:blipFill>
            <a:blip r:embed="rId7" cstate="print"/>
            <a:srcRect l="5049" t="11799" r="14046"/>
            <a:stretch>
              <a:fillRect/>
            </a:stretch>
          </p:blipFill>
          <p:spPr>
            <a:xfrm>
              <a:off x="5292080" y="3356992"/>
              <a:ext cx="1872208" cy="1360696"/>
            </a:xfrm>
            <a:prstGeom prst="rect">
              <a:avLst/>
            </a:prstGeom>
          </p:spPr>
        </p:pic>
        <p:pic>
          <p:nvPicPr>
            <p:cNvPr id="10" name="Bilde 9" descr="vind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36296" y="3645024"/>
              <a:ext cx="1289577" cy="1709936"/>
            </a:xfrm>
            <a:prstGeom prst="rect">
              <a:avLst/>
            </a:prstGeom>
          </p:spPr>
        </p:pic>
        <p:pic>
          <p:nvPicPr>
            <p:cNvPr id="11" name="Bilde 10" descr="is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36296" y="5085184"/>
              <a:ext cx="1300720" cy="964700"/>
            </a:xfrm>
            <a:prstGeom prst="rect">
              <a:avLst/>
            </a:prstGeom>
          </p:spPr>
        </p:pic>
        <p:pic>
          <p:nvPicPr>
            <p:cNvPr id="15" name="Bilde 14" descr="barnehage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92080" y="4824886"/>
              <a:ext cx="1973785" cy="1213567"/>
            </a:xfrm>
            <a:prstGeom prst="rect">
              <a:avLst/>
            </a:prstGeom>
          </p:spPr>
        </p:pic>
      </p:grpSp>
      <p:sp>
        <p:nvSpPr>
          <p:cNvPr id="17" name="Tittel 16"/>
          <p:cNvSpPr>
            <a:spLocks noGrp="1"/>
          </p:cNvSpPr>
          <p:nvPr>
            <p:ph type="title"/>
          </p:nvPr>
        </p:nvSpPr>
        <p:spPr>
          <a:xfrm>
            <a:off x="395536" y="188640"/>
            <a:ext cx="5616624" cy="778098"/>
          </a:xfrm>
        </p:spPr>
        <p:txBody>
          <a:bodyPr/>
          <a:lstStyle/>
          <a:p>
            <a:r>
              <a:rPr lang="nb-NO" dirty="0" smtClean="0"/>
              <a:t>Stoffutvalg</a:t>
            </a:r>
            <a:endParaRPr lang="nb-NO" dirty="0"/>
          </a:p>
        </p:txBody>
      </p:sp>
      <p:pic>
        <p:nvPicPr>
          <p:cNvPr id="19" name="Billede 3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76256" y="116632"/>
            <a:ext cx="2105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Utfordringer: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629000"/>
          </a:xfrm>
        </p:spPr>
        <p:txBody>
          <a:bodyPr/>
          <a:lstStyle/>
          <a:p>
            <a:r>
              <a:rPr lang="nb-NO" dirty="0" smtClean="0"/>
              <a:t>Lønnsomhet – kommersielle inntekter</a:t>
            </a:r>
          </a:p>
          <a:p>
            <a:r>
              <a:rPr lang="nb-NO" dirty="0" smtClean="0"/>
              <a:t>Egenproduksjon </a:t>
            </a:r>
            <a:r>
              <a:rPr lang="nb-NO" dirty="0" err="1" smtClean="0"/>
              <a:t>vs</a:t>
            </a:r>
            <a:r>
              <a:rPr lang="nb-NO" dirty="0" smtClean="0"/>
              <a:t> oversettelser</a:t>
            </a:r>
          </a:p>
          <a:p>
            <a:r>
              <a:rPr lang="nb-NO" dirty="0" smtClean="0"/>
              <a:t>Markedsføring i riktige kanaler</a:t>
            </a:r>
          </a:p>
          <a:p>
            <a:r>
              <a:rPr lang="nb-NO" dirty="0" smtClean="0"/>
              <a:t>Viktige saker </a:t>
            </a:r>
            <a:r>
              <a:rPr lang="nb-NO" dirty="0" err="1" smtClean="0"/>
              <a:t>vs</a:t>
            </a:r>
            <a:r>
              <a:rPr lang="nb-NO" dirty="0" smtClean="0"/>
              <a:t> populære saker</a:t>
            </a:r>
          </a:p>
          <a:p>
            <a:pPr lvl="1"/>
            <a:r>
              <a:rPr lang="nb-NO" dirty="0" smtClean="0"/>
              <a:t>Fisk </a:t>
            </a:r>
            <a:r>
              <a:rPr lang="nb-NO" dirty="0" err="1" smtClean="0"/>
              <a:t>vs</a:t>
            </a:r>
            <a:r>
              <a:rPr lang="nb-NO" dirty="0" smtClean="0"/>
              <a:t> </a:t>
            </a:r>
            <a:r>
              <a:rPr lang="nb-NO" dirty="0" err="1" smtClean="0"/>
              <a:t>viking-dilemmaet</a:t>
            </a:r>
            <a:endParaRPr lang="nb-NO" dirty="0" smtClean="0"/>
          </a:p>
          <a:p>
            <a:endParaRPr lang="nb-NO" dirty="0"/>
          </a:p>
        </p:txBody>
      </p:sp>
      <p:pic>
        <p:nvPicPr>
          <p:cNvPr id="3" name="Billed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16632"/>
            <a:ext cx="2105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499176" cy="1143000"/>
          </a:xfrm>
        </p:spPr>
        <p:txBody>
          <a:bodyPr>
            <a:normAutofit/>
          </a:bodyPr>
          <a:lstStyle/>
          <a:p>
            <a:r>
              <a:rPr lang="nb-NO" sz="3600" dirty="0" smtClean="0"/>
              <a:t>Modell for andre: </a:t>
            </a:r>
            <a:r>
              <a:rPr lang="nb-NO" sz="3600" dirty="0" err="1" smtClean="0"/>
              <a:t>ScienceBalkan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Outcome of the UNESCO expert </a:t>
            </a:r>
            <a:r>
              <a:rPr lang="en-US" b="1" dirty="0" smtClean="0"/>
              <a:t>workshop </a:t>
            </a:r>
            <a:r>
              <a:rPr lang="en-US" b="1" dirty="0"/>
              <a:t> on 22 November 2012</a:t>
            </a:r>
            <a:endParaRPr lang="nb-NO" dirty="0"/>
          </a:p>
          <a:p>
            <a:endParaRPr lang="nb-NO" dirty="0"/>
          </a:p>
          <a:p>
            <a:r>
              <a:rPr lang="en-GB" b="1" dirty="0" smtClean="0"/>
              <a:t>UNESCO </a:t>
            </a:r>
            <a:r>
              <a:rPr lang="en-GB" b="1" dirty="0"/>
              <a:t>roadmap towards the establishment of science communication and science journalism in the macro-region of the South-East of Europe</a:t>
            </a:r>
            <a:endParaRPr lang="nb-NO" dirty="0"/>
          </a:p>
          <a:p>
            <a:pPr>
              <a:buNone/>
            </a:pPr>
            <a:endParaRPr lang="nb-NO" dirty="0"/>
          </a:p>
          <a:p>
            <a:r>
              <a:rPr lang="en-GB" dirty="0"/>
              <a:t>To increase the quantity and quality of ethical science reporting in the media,</a:t>
            </a:r>
            <a:endParaRPr lang="nb-NO" dirty="0"/>
          </a:p>
          <a:p>
            <a:pPr lvl="1">
              <a:buNone/>
            </a:pPr>
            <a:r>
              <a:rPr lang="nb-NO" dirty="0" smtClean="0"/>
              <a:t>    Osv </a:t>
            </a:r>
            <a:r>
              <a:rPr lang="nb-NO" dirty="0" err="1" smtClean="0"/>
              <a:t>osv</a:t>
            </a:r>
            <a:r>
              <a:rPr lang="nb-NO" dirty="0" smtClean="0"/>
              <a:t> </a:t>
            </a:r>
            <a:r>
              <a:rPr lang="nb-NO" dirty="0" err="1" smtClean="0"/>
              <a:t>osv</a:t>
            </a:r>
            <a:r>
              <a:rPr lang="nb-NO" dirty="0" smtClean="0"/>
              <a:t> </a:t>
            </a:r>
            <a:endParaRPr lang="nb-NO" dirty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/>
              <a:t>	</a:t>
            </a:r>
            <a:r>
              <a:rPr lang="en-GB" dirty="0" smtClean="0"/>
              <a:t>.... modelling </a:t>
            </a:r>
            <a:r>
              <a:rPr lang="en-GB" dirty="0"/>
              <a:t>on </a:t>
            </a:r>
            <a:r>
              <a:rPr lang="en-GB" dirty="0" smtClean="0"/>
              <a:t>independent .online </a:t>
            </a:r>
            <a:r>
              <a:rPr lang="en-GB" dirty="0"/>
              <a:t>based media services such as Science Nordic and </a:t>
            </a:r>
            <a:r>
              <a:rPr lang="en-GB" dirty="0" smtClean="0"/>
              <a:t>others. </a:t>
            </a:r>
            <a:endParaRPr lang="nb-NO" dirty="0"/>
          </a:p>
        </p:txBody>
      </p:sp>
      <p:pic>
        <p:nvPicPr>
          <p:cNvPr id="4" name="Billed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16632"/>
            <a:ext cx="2105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15" y="-47228"/>
            <a:ext cx="9001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60960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pe 5"/>
          <p:cNvGrpSpPr/>
          <p:nvPr/>
        </p:nvGrpSpPr>
        <p:grpSpPr>
          <a:xfrm>
            <a:off x="3750703" y="2900400"/>
            <a:ext cx="5177273" cy="1584913"/>
            <a:chOff x="3750703" y="2900400"/>
            <a:chExt cx="5177273" cy="1584913"/>
          </a:xfrm>
        </p:grpSpPr>
        <p:sp>
          <p:nvSpPr>
            <p:cNvPr id="4" name="Rektangel 3"/>
            <p:cNvSpPr/>
            <p:nvPr/>
          </p:nvSpPr>
          <p:spPr>
            <a:xfrm>
              <a:off x="3779912" y="3284984"/>
              <a:ext cx="5148064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nb-NO" dirty="0" smtClean="0"/>
                <a:t>Siden nettstedet forskning.no omtalte saken, har historien om tagging fra vikingtida de siste dagene gått sin seiersgang gjennom internasjonale medier av typen Berlingske Tidende og Der Spiegel.</a:t>
              </a:r>
              <a:endParaRPr lang="nb-NO" dirty="0"/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50703" y="2900400"/>
              <a:ext cx="1371600" cy="4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1152128"/>
          </a:xfrm>
        </p:spPr>
        <p:txBody>
          <a:bodyPr>
            <a:normAutofit fontScale="92500"/>
          </a:bodyPr>
          <a:lstStyle/>
          <a:p>
            <a:r>
              <a:rPr lang="nb-NO" dirty="0"/>
              <a:t>De første </a:t>
            </a:r>
            <a:r>
              <a:rPr lang="nb-NO" dirty="0" smtClean="0"/>
              <a:t>månedene:  </a:t>
            </a:r>
            <a:r>
              <a:rPr lang="nb-NO" dirty="0"/>
              <a:t>20.000 – 40.000 lesere </a:t>
            </a:r>
            <a:endParaRPr lang="nb-NO" dirty="0" smtClean="0"/>
          </a:p>
          <a:p>
            <a:r>
              <a:rPr lang="nb-NO" dirty="0" smtClean="0"/>
              <a:t>Fra </a:t>
            </a:r>
            <a:r>
              <a:rPr lang="nb-NO" dirty="0"/>
              <a:t>november </a:t>
            </a:r>
            <a:r>
              <a:rPr lang="nb-NO" dirty="0" smtClean="0"/>
              <a:t>2012: fra 130.000 </a:t>
            </a:r>
            <a:r>
              <a:rPr lang="nb-NO" dirty="0"/>
              <a:t>besøk pr måned. 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899592" y="2276872"/>
          <a:ext cx="7056783" cy="4254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Billed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16632"/>
            <a:ext cx="2105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Mest besøk fra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755576" y="1556792"/>
            <a:ext cx="2808312" cy="42780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lvl="0" indent="-7429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/>
              <a:t>United States</a:t>
            </a:r>
            <a:endParaRPr lang="nb-NO" sz="2000" dirty="0" smtClean="0"/>
          </a:p>
          <a:p>
            <a:pPr marL="742950" lvl="0" indent="-7429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/>
              <a:t>Canada</a:t>
            </a:r>
            <a:endParaRPr lang="nb-NO" sz="2000" dirty="0" smtClean="0"/>
          </a:p>
          <a:p>
            <a:pPr marL="742950" lvl="0" indent="-7429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/>
              <a:t>United Kingdom</a:t>
            </a:r>
            <a:endParaRPr lang="nb-NO" sz="2000" dirty="0" smtClean="0"/>
          </a:p>
          <a:p>
            <a:pPr marL="742950" lvl="0" indent="-7429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/>
              <a:t>Norway</a:t>
            </a:r>
            <a:endParaRPr lang="nb-NO" sz="2000" dirty="0" smtClean="0"/>
          </a:p>
          <a:p>
            <a:pPr marL="742950" lvl="0" indent="-7429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/>
              <a:t>Denmark</a:t>
            </a:r>
            <a:endParaRPr lang="nb-NO" sz="2000" dirty="0" smtClean="0"/>
          </a:p>
          <a:p>
            <a:pPr marL="742950" lvl="0" indent="-7429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/>
              <a:t>Australia</a:t>
            </a:r>
            <a:endParaRPr lang="nb-NO" sz="2000" dirty="0" smtClean="0"/>
          </a:p>
          <a:p>
            <a:pPr marL="742950" lvl="0" indent="-7429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/>
              <a:t>Sweden</a:t>
            </a:r>
            <a:endParaRPr lang="nb-NO" sz="2000" dirty="0" smtClean="0"/>
          </a:p>
          <a:p>
            <a:pPr marL="742950" lvl="0" indent="-7429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/>
              <a:t>Germany</a:t>
            </a:r>
            <a:endParaRPr lang="nb-NO" sz="2000" dirty="0" smtClean="0"/>
          </a:p>
          <a:p>
            <a:pPr marL="742950" lvl="0" indent="-7429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/>
              <a:t>Netherlands</a:t>
            </a:r>
            <a:endParaRPr lang="nb-NO" sz="2000" dirty="0" smtClean="0"/>
          </a:p>
          <a:p>
            <a:pPr marL="742950" lvl="0" indent="-7429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/>
              <a:t>India</a:t>
            </a:r>
            <a:endParaRPr lang="nb-NO" sz="2000" dirty="0" smtClean="0"/>
          </a:p>
          <a:p>
            <a:pPr marL="0" lvl="1"/>
            <a:endParaRPr lang="nb-NO" dirty="0" smtClean="0"/>
          </a:p>
          <a:p>
            <a:endParaRPr lang="nb-NO" dirty="0"/>
          </a:p>
        </p:txBody>
      </p:sp>
      <p:sp>
        <p:nvSpPr>
          <p:cNvPr id="12" name="Plassholder for innhold 5"/>
          <p:cNvSpPr txBox="1">
            <a:spLocks/>
          </p:cNvSpPr>
          <p:nvPr/>
        </p:nvSpPr>
        <p:spPr>
          <a:xfrm>
            <a:off x="4572000" y="1484784"/>
            <a:ext cx="3204864" cy="486916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11"/>
              <a:tabLst/>
              <a:defRPr/>
            </a:pPr>
            <a:r>
              <a:rPr kumimoji="0" lang="en-US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Finland</a:t>
            </a:r>
            <a:endParaRPr kumimoji="0" lang="nb-NO" sz="4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11"/>
              <a:tabLst/>
              <a:defRPr/>
            </a:pPr>
            <a:r>
              <a:rPr kumimoji="0" lang="en-US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France</a:t>
            </a:r>
            <a:endParaRPr kumimoji="0" lang="nb-NO" sz="4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11"/>
              <a:tabLst/>
              <a:defRPr/>
            </a:pPr>
            <a:r>
              <a:rPr kumimoji="0" lang="en-US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Ireland</a:t>
            </a:r>
            <a:endParaRPr kumimoji="0" lang="nb-NO" sz="4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11"/>
              <a:tabLst/>
              <a:defRPr/>
            </a:pPr>
            <a:r>
              <a:rPr kumimoji="0" lang="en-US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Zealand</a:t>
            </a:r>
            <a:endParaRPr kumimoji="0" lang="nb-NO" sz="4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11"/>
              <a:tabLst/>
              <a:defRPr/>
            </a:pPr>
            <a:r>
              <a:rPr kumimoji="0" lang="en-US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Spain</a:t>
            </a:r>
            <a:endParaRPr kumimoji="0" lang="nb-NO" sz="4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11"/>
              <a:tabLst/>
              <a:defRPr/>
            </a:pPr>
            <a:r>
              <a:rPr kumimoji="0" lang="en-US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Poland</a:t>
            </a:r>
            <a:endParaRPr kumimoji="0" lang="nb-NO" sz="4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11"/>
              <a:tabLst/>
              <a:defRPr/>
            </a:pPr>
            <a:r>
              <a:rPr kumimoji="0" lang="en-US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Russia</a:t>
            </a:r>
            <a:endParaRPr kumimoji="0" lang="nb-NO" sz="4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11"/>
              <a:tabLst/>
              <a:defRPr/>
            </a:pPr>
            <a:r>
              <a:rPr kumimoji="0" lang="en-US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Philippines</a:t>
            </a:r>
            <a:endParaRPr kumimoji="0" lang="nb-NO" sz="4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11"/>
              <a:tabLst/>
              <a:defRPr/>
            </a:pPr>
            <a:r>
              <a:rPr kumimoji="0" lang="en-US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Singapore</a:t>
            </a:r>
            <a:endParaRPr kumimoji="0" lang="nb-NO" sz="4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11"/>
              <a:tabLst/>
              <a:defRPr/>
            </a:pPr>
            <a:r>
              <a:rPr kumimoji="0" lang="en-US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Belgium</a:t>
            </a:r>
            <a:endParaRPr kumimoji="0" lang="nb-NO" sz="4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11"/>
              <a:tabLst/>
              <a:defRPr/>
            </a:pPr>
            <a:r>
              <a:rPr kumimoji="0" lang="en-US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Brazil</a:t>
            </a:r>
            <a:endParaRPr kumimoji="0" lang="nb-NO" sz="4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11"/>
              <a:tabLst/>
              <a:defRPr/>
            </a:pPr>
            <a:r>
              <a:rPr kumimoji="0" lang="nb-NO" sz="4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Italy</a:t>
            </a:r>
            <a:endParaRPr kumimoji="0" lang="nb-NO" sz="4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11"/>
              <a:tabLst/>
              <a:defRPr/>
            </a:pPr>
            <a:r>
              <a:rPr kumimoji="0" lang="nb-NO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South </a:t>
            </a:r>
            <a:r>
              <a:rPr kumimoji="0" lang="nb-NO" sz="4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Africa</a:t>
            </a:r>
            <a:endParaRPr kumimoji="0" lang="nb-NO" sz="4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11"/>
              <a:tabLst/>
              <a:defRPr/>
            </a:pPr>
            <a:r>
              <a:rPr kumimoji="0" lang="nb-NO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Japan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11"/>
              <a:tabLst/>
              <a:defRPr/>
            </a:pPr>
            <a:r>
              <a:rPr kumimoji="0" lang="nb-NO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Malaysia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b-NO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Billed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16632"/>
            <a:ext cx="2105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2"/>
          <p:cNvSpPr txBox="1">
            <a:spLocks/>
          </p:cNvSpPr>
          <p:nvPr/>
        </p:nvSpPr>
        <p:spPr>
          <a:xfrm>
            <a:off x="457200" y="1600200"/>
            <a:ext cx="3034680" cy="4525963"/>
          </a:xfrm>
          <a:prstGeom prst="rect">
            <a:avLst/>
          </a:prstGeom>
        </p:spPr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nb-NO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218.000 sidevisninger</a:t>
            </a:r>
            <a:endParaRPr kumimoji="0" lang="nb-NO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60648"/>
            <a:ext cx="4596190" cy="612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led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093296"/>
            <a:ext cx="2105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152224" cy="463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6913" y="409575"/>
            <a:ext cx="521017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413" y="252413"/>
            <a:ext cx="7115175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591800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189</Words>
  <Application>Microsoft Office PowerPoint</Application>
  <PresentationFormat>Skjermfremvisning (4:3)</PresentationFormat>
  <Paragraphs>50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26</vt:i4>
      </vt:variant>
    </vt:vector>
  </HeadingPairs>
  <TitlesOfParts>
    <vt:vector size="27" baseType="lpstr">
      <vt:lpstr>Office-tema</vt:lpstr>
      <vt:lpstr>Lysbilde 1</vt:lpstr>
      <vt:lpstr>Lysbilde 2</vt:lpstr>
      <vt:lpstr>Lysbilde 3</vt:lpstr>
      <vt:lpstr>Mest besøk fra</vt:lpstr>
      <vt:lpstr>Lysbilde 5</vt:lpstr>
      <vt:lpstr>Lysbilde 6</vt:lpstr>
      <vt:lpstr>Lysbilde 7</vt:lpstr>
      <vt:lpstr>Lysbilde 8</vt:lpstr>
      <vt:lpstr>Lysbilde 9</vt:lpstr>
      <vt:lpstr>Lysbilde 10</vt:lpstr>
      <vt:lpstr>Publimetro – den peruvianske udgave af MetroXpress</vt:lpstr>
      <vt:lpstr> Fra FIS Japan Co., Ltd. - Fish Info &amp; Services  </vt:lpstr>
      <vt:lpstr>San Antonio Express </vt:lpstr>
      <vt:lpstr>Lysbilde 14</vt:lpstr>
      <vt:lpstr>Lysbilde 15</vt:lpstr>
      <vt:lpstr>Lysbilde 16</vt:lpstr>
      <vt:lpstr>Lysbilde 17</vt:lpstr>
      <vt:lpstr>Lysbilde 18</vt:lpstr>
      <vt:lpstr>Lysbilde 19</vt:lpstr>
      <vt:lpstr>Lysbilde 20</vt:lpstr>
      <vt:lpstr>Lysbilde 21</vt:lpstr>
      <vt:lpstr>Lysbilde 22</vt:lpstr>
      <vt:lpstr>Stoffutvalg</vt:lpstr>
      <vt:lpstr>Utfordringer:</vt:lpstr>
      <vt:lpstr>Modell for andre: ScienceBalkan</vt:lpstr>
      <vt:lpstr>Lysbilde 26</vt:lpstr>
    </vt:vector>
  </TitlesOfParts>
  <Company>Forskning.no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Nina Kristiansen</dc:creator>
  <cp:lastModifiedBy>Nina Kristiansen</cp:lastModifiedBy>
  <cp:revision>4</cp:revision>
  <dcterms:created xsi:type="dcterms:W3CDTF">2013-11-01T01:43:10Z</dcterms:created>
  <dcterms:modified xsi:type="dcterms:W3CDTF">2013-11-01T07:28:15Z</dcterms:modified>
</cp:coreProperties>
</file>