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99" r:id="rId2"/>
    <p:sldId id="449" r:id="rId3"/>
    <p:sldId id="451" r:id="rId4"/>
    <p:sldId id="401" r:id="rId5"/>
    <p:sldId id="450" r:id="rId6"/>
    <p:sldId id="402" r:id="rId7"/>
    <p:sldId id="443" r:id="rId8"/>
    <p:sldId id="444" r:id="rId9"/>
    <p:sldId id="446" r:id="rId10"/>
    <p:sldId id="425" r:id="rId11"/>
    <p:sldId id="426" r:id="rId12"/>
    <p:sldId id="427" r:id="rId13"/>
    <p:sldId id="447" r:id="rId14"/>
    <p:sldId id="448" r:id="rId15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6B9"/>
    <a:srgbClr val="00D900"/>
    <a:srgbClr val="2D5BE7"/>
    <a:srgbClr val="D6D4D3"/>
    <a:srgbClr val="85817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DF76F-2103-724D-B4E0-283A6425656F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08A42D3-F76C-5744-93C5-4A7B7D71362A}">
      <dgm:prSet phldrT="[Tekst]"/>
      <dgm:spPr/>
      <dgm:t>
        <a:bodyPr/>
        <a:lstStyle/>
        <a:p>
          <a:r>
            <a:rPr lang="nb-NO" dirty="0" smtClean="0"/>
            <a:t>IDE	</a:t>
          </a:r>
          <a:endParaRPr lang="nb-NO" dirty="0"/>
        </a:p>
      </dgm:t>
    </dgm:pt>
    <dgm:pt modelId="{F3CF8411-B505-B548-AB54-12F319F6E483}" type="parTrans" cxnId="{DCD9ADCC-A5AD-EC49-B15F-F0F11FBFDF6D}">
      <dgm:prSet/>
      <dgm:spPr/>
      <dgm:t>
        <a:bodyPr/>
        <a:lstStyle/>
        <a:p>
          <a:endParaRPr lang="nb-NO"/>
        </a:p>
      </dgm:t>
    </dgm:pt>
    <dgm:pt modelId="{8091FBE0-FA5F-9844-BE19-2AFE0127DF63}" type="sibTrans" cxnId="{DCD9ADCC-A5AD-EC49-B15F-F0F11FBFDF6D}">
      <dgm:prSet/>
      <dgm:spPr/>
      <dgm:t>
        <a:bodyPr/>
        <a:lstStyle/>
        <a:p>
          <a:endParaRPr lang="nb-NO"/>
        </a:p>
      </dgm:t>
    </dgm:pt>
    <dgm:pt modelId="{42A3F92C-207E-2348-A151-812935CBE85F}">
      <dgm:prSet phldrT="[Tekst]"/>
      <dgm:spPr/>
      <dgm:t>
        <a:bodyPr/>
        <a:lstStyle/>
        <a:p>
          <a:r>
            <a:rPr lang="nb-NO" dirty="0" smtClean="0"/>
            <a:t>PROSJEKT</a:t>
          </a:r>
          <a:endParaRPr lang="nb-NO" dirty="0"/>
        </a:p>
      </dgm:t>
    </dgm:pt>
    <dgm:pt modelId="{580F39CF-29A3-7E42-8940-08FEF3EC8AF9}" type="parTrans" cxnId="{54FB17DE-E197-7E47-B7AF-EC3E20D7179E}">
      <dgm:prSet/>
      <dgm:spPr/>
      <dgm:t>
        <a:bodyPr/>
        <a:lstStyle/>
        <a:p>
          <a:endParaRPr lang="nb-NO"/>
        </a:p>
      </dgm:t>
    </dgm:pt>
    <dgm:pt modelId="{0753BD63-886D-6847-B141-1B5C4D288A87}" type="sibTrans" cxnId="{54FB17DE-E197-7E47-B7AF-EC3E20D7179E}">
      <dgm:prSet/>
      <dgm:spPr/>
      <dgm:t>
        <a:bodyPr/>
        <a:lstStyle/>
        <a:p>
          <a:endParaRPr lang="nb-NO"/>
        </a:p>
      </dgm:t>
    </dgm:pt>
    <dgm:pt modelId="{31115275-B5C4-8D48-8AD4-37E182436CD4}">
      <dgm:prSet phldrT="[Tekst]"/>
      <dgm:spPr/>
      <dgm:t>
        <a:bodyPr/>
        <a:lstStyle/>
        <a:p>
          <a:r>
            <a:rPr lang="nb-NO" dirty="0" smtClean="0"/>
            <a:t>PRODUKT</a:t>
          </a:r>
          <a:endParaRPr lang="nb-NO" dirty="0"/>
        </a:p>
      </dgm:t>
    </dgm:pt>
    <dgm:pt modelId="{5000A9C6-42D8-A94E-8730-2EECCB33DFE3}" type="parTrans" cxnId="{DDCC4CB9-241A-DB4C-81D2-43C6AEC86627}">
      <dgm:prSet/>
      <dgm:spPr/>
      <dgm:t>
        <a:bodyPr/>
        <a:lstStyle/>
        <a:p>
          <a:endParaRPr lang="nb-NO"/>
        </a:p>
      </dgm:t>
    </dgm:pt>
    <dgm:pt modelId="{F7FB6E02-5FC8-2845-9BDF-29A129F210D5}" type="sibTrans" cxnId="{DDCC4CB9-241A-DB4C-81D2-43C6AEC86627}">
      <dgm:prSet/>
      <dgm:spPr/>
      <dgm:t>
        <a:bodyPr/>
        <a:lstStyle/>
        <a:p>
          <a:endParaRPr lang="nb-NO"/>
        </a:p>
      </dgm:t>
    </dgm:pt>
    <dgm:pt modelId="{AB736177-3660-494F-98ED-44619BDCC7AA}" type="pres">
      <dgm:prSet presAssocID="{4A4DF76F-2103-724D-B4E0-283A6425656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1CA472B0-19E3-3C49-BB81-F96D95CD40E8}" type="pres">
      <dgm:prSet presAssocID="{F08A42D3-F76C-5744-93C5-4A7B7D71362A}" presName="composite" presStyleCnt="0"/>
      <dgm:spPr/>
    </dgm:pt>
    <dgm:pt modelId="{F1C6FF04-FCC5-BB45-93A4-E9B1BF90FCAD}" type="pres">
      <dgm:prSet presAssocID="{F08A42D3-F76C-5744-93C5-4A7B7D71362A}" presName="LShape" presStyleLbl="alignNode1" presStyleIdx="0" presStyleCnt="5" custLinFactNeighborX="-129" custLinFactNeighborY="-3538"/>
      <dgm:spPr/>
      <dgm:t>
        <a:bodyPr/>
        <a:lstStyle/>
        <a:p>
          <a:endParaRPr lang="nb-NO"/>
        </a:p>
      </dgm:t>
    </dgm:pt>
    <dgm:pt modelId="{849B4FBB-6545-D645-A141-379C3DF34C33}" type="pres">
      <dgm:prSet presAssocID="{F08A42D3-F76C-5744-93C5-4A7B7D71362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A073F3E-8E16-5B41-9E9D-4A152DBD86B9}" type="pres">
      <dgm:prSet presAssocID="{F08A42D3-F76C-5744-93C5-4A7B7D71362A}" presName="Triangle" presStyleLbl="alignNode1" presStyleIdx="1" presStyleCnt="5"/>
      <dgm:spPr/>
    </dgm:pt>
    <dgm:pt modelId="{3A73DF0C-952B-3B40-A48C-1FCA32CD7210}" type="pres">
      <dgm:prSet presAssocID="{8091FBE0-FA5F-9844-BE19-2AFE0127DF63}" presName="sibTrans" presStyleCnt="0"/>
      <dgm:spPr/>
    </dgm:pt>
    <dgm:pt modelId="{09F447BC-E958-E842-890D-F0D8F39B05E3}" type="pres">
      <dgm:prSet presAssocID="{8091FBE0-FA5F-9844-BE19-2AFE0127DF63}" presName="space" presStyleCnt="0"/>
      <dgm:spPr/>
    </dgm:pt>
    <dgm:pt modelId="{2A7DD569-82CB-294C-8299-3C6BF8D5FF66}" type="pres">
      <dgm:prSet presAssocID="{42A3F92C-207E-2348-A151-812935CBE85F}" presName="composite" presStyleCnt="0"/>
      <dgm:spPr/>
    </dgm:pt>
    <dgm:pt modelId="{C7B9DED1-878F-764A-86BD-58E95F22E938}" type="pres">
      <dgm:prSet presAssocID="{42A3F92C-207E-2348-A151-812935CBE85F}" presName="LShape" presStyleLbl="alignNode1" presStyleIdx="2" presStyleCnt="5"/>
      <dgm:spPr/>
    </dgm:pt>
    <dgm:pt modelId="{78837BBA-F08F-D14E-B623-AA787D02F084}" type="pres">
      <dgm:prSet presAssocID="{42A3F92C-207E-2348-A151-812935CBE85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6AC8D5-F94D-2C4E-80E5-811D54D525F0}" type="pres">
      <dgm:prSet presAssocID="{42A3F92C-207E-2348-A151-812935CBE85F}" presName="Triangle" presStyleLbl="alignNode1" presStyleIdx="3" presStyleCnt="5"/>
      <dgm:spPr/>
    </dgm:pt>
    <dgm:pt modelId="{357D8FE4-6152-A24E-95A9-04C3AAD3EB57}" type="pres">
      <dgm:prSet presAssocID="{0753BD63-886D-6847-B141-1B5C4D288A87}" presName="sibTrans" presStyleCnt="0"/>
      <dgm:spPr/>
    </dgm:pt>
    <dgm:pt modelId="{6921F18A-596E-2547-A3A7-73B025854486}" type="pres">
      <dgm:prSet presAssocID="{0753BD63-886D-6847-B141-1B5C4D288A87}" presName="space" presStyleCnt="0"/>
      <dgm:spPr/>
    </dgm:pt>
    <dgm:pt modelId="{A613C774-B251-6644-9BE1-1619A3485BC1}" type="pres">
      <dgm:prSet presAssocID="{31115275-B5C4-8D48-8AD4-37E182436CD4}" presName="composite" presStyleCnt="0"/>
      <dgm:spPr/>
    </dgm:pt>
    <dgm:pt modelId="{9A30C6AB-2E38-6341-8B48-0F00A31B7B61}" type="pres">
      <dgm:prSet presAssocID="{31115275-B5C4-8D48-8AD4-37E182436CD4}" presName="LShape" presStyleLbl="alignNode1" presStyleIdx="4" presStyleCnt="5"/>
      <dgm:spPr/>
    </dgm:pt>
    <dgm:pt modelId="{3CAC6E8F-09C1-A843-9E6C-AF3952D04F99}" type="pres">
      <dgm:prSet presAssocID="{31115275-B5C4-8D48-8AD4-37E182436CD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CD9ADCC-A5AD-EC49-B15F-F0F11FBFDF6D}" srcId="{4A4DF76F-2103-724D-B4E0-283A6425656F}" destId="{F08A42D3-F76C-5744-93C5-4A7B7D71362A}" srcOrd="0" destOrd="0" parTransId="{F3CF8411-B505-B548-AB54-12F319F6E483}" sibTransId="{8091FBE0-FA5F-9844-BE19-2AFE0127DF63}"/>
    <dgm:cxn modelId="{54FB17DE-E197-7E47-B7AF-EC3E20D7179E}" srcId="{4A4DF76F-2103-724D-B4E0-283A6425656F}" destId="{42A3F92C-207E-2348-A151-812935CBE85F}" srcOrd="1" destOrd="0" parTransId="{580F39CF-29A3-7E42-8940-08FEF3EC8AF9}" sibTransId="{0753BD63-886D-6847-B141-1B5C4D288A87}"/>
    <dgm:cxn modelId="{3B871999-C811-3947-97C0-1BE9C23E8673}" type="presOf" srcId="{4A4DF76F-2103-724D-B4E0-283A6425656F}" destId="{AB736177-3660-494F-98ED-44619BDCC7AA}" srcOrd="0" destOrd="0" presId="urn:microsoft.com/office/officeart/2009/3/layout/StepUpProcess"/>
    <dgm:cxn modelId="{27E86276-3D1B-E444-A15A-5E3C88A7F060}" type="presOf" srcId="{31115275-B5C4-8D48-8AD4-37E182436CD4}" destId="{3CAC6E8F-09C1-A843-9E6C-AF3952D04F99}" srcOrd="0" destOrd="0" presId="urn:microsoft.com/office/officeart/2009/3/layout/StepUpProcess"/>
    <dgm:cxn modelId="{6D26FE04-90BD-394C-956C-F091661C1EA2}" type="presOf" srcId="{F08A42D3-F76C-5744-93C5-4A7B7D71362A}" destId="{849B4FBB-6545-D645-A141-379C3DF34C33}" srcOrd="0" destOrd="0" presId="urn:microsoft.com/office/officeart/2009/3/layout/StepUpProcess"/>
    <dgm:cxn modelId="{DDCC4CB9-241A-DB4C-81D2-43C6AEC86627}" srcId="{4A4DF76F-2103-724D-B4E0-283A6425656F}" destId="{31115275-B5C4-8D48-8AD4-37E182436CD4}" srcOrd="2" destOrd="0" parTransId="{5000A9C6-42D8-A94E-8730-2EECCB33DFE3}" sibTransId="{F7FB6E02-5FC8-2845-9BDF-29A129F210D5}"/>
    <dgm:cxn modelId="{AE909F55-9549-384D-BF62-B91A245C13AB}" type="presOf" srcId="{42A3F92C-207E-2348-A151-812935CBE85F}" destId="{78837BBA-F08F-D14E-B623-AA787D02F084}" srcOrd="0" destOrd="0" presId="urn:microsoft.com/office/officeart/2009/3/layout/StepUpProcess"/>
    <dgm:cxn modelId="{4C90C442-6E0A-C743-A4BD-63873DD23633}" type="presParOf" srcId="{AB736177-3660-494F-98ED-44619BDCC7AA}" destId="{1CA472B0-19E3-3C49-BB81-F96D95CD40E8}" srcOrd="0" destOrd="0" presId="urn:microsoft.com/office/officeart/2009/3/layout/StepUpProcess"/>
    <dgm:cxn modelId="{279F1891-EBCC-1B4E-9AFC-955412B3EC24}" type="presParOf" srcId="{1CA472B0-19E3-3C49-BB81-F96D95CD40E8}" destId="{F1C6FF04-FCC5-BB45-93A4-E9B1BF90FCAD}" srcOrd="0" destOrd="0" presId="urn:microsoft.com/office/officeart/2009/3/layout/StepUpProcess"/>
    <dgm:cxn modelId="{C0F0011B-C982-CF4E-8536-82EB83007C06}" type="presParOf" srcId="{1CA472B0-19E3-3C49-BB81-F96D95CD40E8}" destId="{849B4FBB-6545-D645-A141-379C3DF34C33}" srcOrd="1" destOrd="0" presId="urn:microsoft.com/office/officeart/2009/3/layout/StepUpProcess"/>
    <dgm:cxn modelId="{E60D2296-67C9-264C-B5DE-05C92EA54718}" type="presParOf" srcId="{1CA472B0-19E3-3C49-BB81-F96D95CD40E8}" destId="{0A073F3E-8E16-5B41-9E9D-4A152DBD86B9}" srcOrd="2" destOrd="0" presId="urn:microsoft.com/office/officeart/2009/3/layout/StepUpProcess"/>
    <dgm:cxn modelId="{4E52595B-B035-4647-AA1A-ABEBA1CE6C82}" type="presParOf" srcId="{AB736177-3660-494F-98ED-44619BDCC7AA}" destId="{3A73DF0C-952B-3B40-A48C-1FCA32CD7210}" srcOrd="1" destOrd="0" presId="urn:microsoft.com/office/officeart/2009/3/layout/StepUpProcess"/>
    <dgm:cxn modelId="{D1667429-C7FE-9049-B873-1D543BBF3BC7}" type="presParOf" srcId="{3A73DF0C-952B-3B40-A48C-1FCA32CD7210}" destId="{09F447BC-E958-E842-890D-F0D8F39B05E3}" srcOrd="0" destOrd="0" presId="urn:microsoft.com/office/officeart/2009/3/layout/StepUpProcess"/>
    <dgm:cxn modelId="{880172FC-15C2-2A41-9EFC-E4E4A61E5F0F}" type="presParOf" srcId="{AB736177-3660-494F-98ED-44619BDCC7AA}" destId="{2A7DD569-82CB-294C-8299-3C6BF8D5FF66}" srcOrd="2" destOrd="0" presId="urn:microsoft.com/office/officeart/2009/3/layout/StepUpProcess"/>
    <dgm:cxn modelId="{60212AFD-5D63-0B47-8BA3-A23B34DDE3D0}" type="presParOf" srcId="{2A7DD569-82CB-294C-8299-3C6BF8D5FF66}" destId="{C7B9DED1-878F-764A-86BD-58E95F22E938}" srcOrd="0" destOrd="0" presId="urn:microsoft.com/office/officeart/2009/3/layout/StepUpProcess"/>
    <dgm:cxn modelId="{6A7742D0-2F71-534E-8819-9CDB49601E22}" type="presParOf" srcId="{2A7DD569-82CB-294C-8299-3C6BF8D5FF66}" destId="{78837BBA-F08F-D14E-B623-AA787D02F084}" srcOrd="1" destOrd="0" presId="urn:microsoft.com/office/officeart/2009/3/layout/StepUpProcess"/>
    <dgm:cxn modelId="{769DC1A4-3A4C-0640-83BA-BFC67E500E55}" type="presParOf" srcId="{2A7DD569-82CB-294C-8299-3C6BF8D5FF66}" destId="{0C6AC8D5-F94D-2C4E-80E5-811D54D525F0}" srcOrd="2" destOrd="0" presId="urn:microsoft.com/office/officeart/2009/3/layout/StepUpProcess"/>
    <dgm:cxn modelId="{43206A78-0781-5543-9834-F5F530095B4D}" type="presParOf" srcId="{AB736177-3660-494F-98ED-44619BDCC7AA}" destId="{357D8FE4-6152-A24E-95A9-04C3AAD3EB57}" srcOrd="3" destOrd="0" presId="urn:microsoft.com/office/officeart/2009/3/layout/StepUpProcess"/>
    <dgm:cxn modelId="{78E7E767-B88A-0F42-B04C-C059ACA7618E}" type="presParOf" srcId="{357D8FE4-6152-A24E-95A9-04C3AAD3EB57}" destId="{6921F18A-596E-2547-A3A7-73B025854486}" srcOrd="0" destOrd="0" presId="urn:microsoft.com/office/officeart/2009/3/layout/StepUpProcess"/>
    <dgm:cxn modelId="{0ABF9E87-2C7B-6F46-843C-A7F6ADBD7846}" type="presParOf" srcId="{AB736177-3660-494F-98ED-44619BDCC7AA}" destId="{A613C774-B251-6644-9BE1-1619A3485BC1}" srcOrd="4" destOrd="0" presId="urn:microsoft.com/office/officeart/2009/3/layout/StepUpProcess"/>
    <dgm:cxn modelId="{3837B726-6FC3-514C-869A-6AC00F3732FE}" type="presParOf" srcId="{A613C774-B251-6644-9BE1-1619A3485BC1}" destId="{9A30C6AB-2E38-6341-8B48-0F00A31B7B61}" srcOrd="0" destOrd="0" presId="urn:microsoft.com/office/officeart/2009/3/layout/StepUpProcess"/>
    <dgm:cxn modelId="{BC2508D0-9A30-2044-AE86-2D7328363F38}" type="presParOf" srcId="{A613C774-B251-6644-9BE1-1619A3485BC1}" destId="{3CAC6E8F-09C1-A843-9E6C-AF3952D04F9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6FF04-FCC5-BB45-93A4-E9B1BF90FCAD}">
      <dsp:nvSpPr>
        <dsp:cNvPr id="0" name=""/>
        <dsp:cNvSpPr/>
      </dsp:nvSpPr>
      <dsp:spPr>
        <a:xfrm rot="5400000">
          <a:off x="250606" y="446980"/>
          <a:ext cx="758667" cy="12624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B4FBB-6545-D645-A141-379C3DF34C33}">
      <dsp:nvSpPr>
        <dsp:cNvPr id="0" name=""/>
        <dsp:cNvSpPr/>
      </dsp:nvSpPr>
      <dsp:spPr>
        <a:xfrm>
          <a:off x="125594" y="851008"/>
          <a:ext cx="1139706" cy="99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IDE	</a:t>
          </a:r>
          <a:endParaRPr lang="nb-NO" sz="1500" kern="1200" dirty="0"/>
        </a:p>
      </dsp:txBody>
      <dsp:txXfrm>
        <a:off x="125594" y="851008"/>
        <a:ext cx="1139706" cy="999019"/>
      </dsp:txXfrm>
    </dsp:sp>
    <dsp:sp modelId="{0A073F3E-8E16-5B41-9E9D-4A152DBD86B9}">
      <dsp:nvSpPr>
        <dsp:cNvPr id="0" name=""/>
        <dsp:cNvSpPr/>
      </dsp:nvSpPr>
      <dsp:spPr>
        <a:xfrm>
          <a:off x="1050261" y="380882"/>
          <a:ext cx="215038" cy="2150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B9DED1-878F-764A-86BD-58E95F22E938}">
      <dsp:nvSpPr>
        <dsp:cNvPr id="0" name=""/>
        <dsp:cNvSpPr/>
      </dsp:nvSpPr>
      <dsp:spPr>
        <a:xfrm rot="5400000">
          <a:off x="1647457" y="128572"/>
          <a:ext cx="758667" cy="12624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837BBA-F08F-D14E-B623-AA787D02F084}">
      <dsp:nvSpPr>
        <dsp:cNvPr id="0" name=""/>
        <dsp:cNvSpPr/>
      </dsp:nvSpPr>
      <dsp:spPr>
        <a:xfrm>
          <a:off x="1520817" y="505759"/>
          <a:ext cx="1139706" cy="99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PROSJEKT</a:t>
          </a:r>
          <a:endParaRPr lang="nb-NO" sz="1500" kern="1200" dirty="0"/>
        </a:p>
      </dsp:txBody>
      <dsp:txXfrm>
        <a:off x="1520817" y="505759"/>
        <a:ext cx="1139706" cy="999019"/>
      </dsp:txXfrm>
    </dsp:sp>
    <dsp:sp modelId="{0C6AC8D5-F94D-2C4E-80E5-811D54D525F0}">
      <dsp:nvSpPr>
        <dsp:cNvPr id="0" name=""/>
        <dsp:cNvSpPr/>
      </dsp:nvSpPr>
      <dsp:spPr>
        <a:xfrm>
          <a:off x="2445484" y="35632"/>
          <a:ext cx="215038" cy="2150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30C6AB-2E38-6341-8B48-0F00A31B7B61}">
      <dsp:nvSpPr>
        <dsp:cNvPr id="0" name=""/>
        <dsp:cNvSpPr/>
      </dsp:nvSpPr>
      <dsp:spPr>
        <a:xfrm rot="5400000">
          <a:off x="3042680" y="-216676"/>
          <a:ext cx="758667" cy="126240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AC6E8F-09C1-A843-9E6C-AF3952D04F99}">
      <dsp:nvSpPr>
        <dsp:cNvPr id="0" name=""/>
        <dsp:cNvSpPr/>
      </dsp:nvSpPr>
      <dsp:spPr>
        <a:xfrm>
          <a:off x="2916040" y="160510"/>
          <a:ext cx="1139706" cy="999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500" kern="1200" dirty="0" smtClean="0"/>
            <a:t>PRODUKT</a:t>
          </a:r>
          <a:endParaRPr lang="nb-NO" sz="1500" kern="1200" dirty="0"/>
        </a:p>
      </dsp:txBody>
      <dsp:txXfrm>
        <a:off x="2916040" y="160510"/>
        <a:ext cx="1139706" cy="999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B03AC02-4236-441C-9A60-5C16A3C3A611}" type="datetimeFigureOut">
              <a:rPr lang="nb-NO" altLang="nb-NO"/>
              <a:pPr/>
              <a:t>01.11.2013</a:t>
            </a:fld>
            <a:endParaRPr lang="nb-NO" alt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C7368A-2CA9-4511-B2D7-2E4AB2001E0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07330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>
              <a:ea typeface="ＭＳ Ｐゴシック" pitchFamily="34" charset="-128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9BAE39-A89C-4934-BF0C-C3434F60119F}" type="slidenum">
              <a:rPr lang="nb-NO" altLang="nb-NO" sz="1200">
                <a:latin typeface="Calibri" pitchFamily="34" charset="0"/>
              </a:rPr>
              <a:pPr eaLnBrk="1" hangingPunct="1"/>
              <a:t>1</a:t>
            </a:fld>
            <a:endParaRPr lang="nb-NO" altLang="nb-N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>
              <a:ea typeface="ＭＳ Ｐゴシック" pitchFamily="34" charset="-128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AF87F33-857A-4CD0-9EC0-E3031FBB2DD1}" type="slidenum">
              <a:rPr lang="nb-NO" altLang="nb-NO" sz="1200">
                <a:latin typeface="Calibri" pitchFamily="34" charset="0"/>
              </a:rPr>
              <a:pPr eaLnBrk="1" hangingPunct="1"/>
              <a:t>4</a:t>
            </a:fld>
            <a:endParaRPr lang="nb-NO" altLang="nb-N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>
                <a:ea typeface="ＭＳ Ｐゴシック" pitchFamily="34" charset="-128"/>
              </a:rPr>
              <a:t>3 som i hovedsak jobber med redaksjonelt innhold - 3 som i all hovedsak jobber kommersielt – og en som jobber dedikert med IT (både drift og utvikling)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E41900-1F66-49A0-A853-67FB926AB91C}" type="slidenum">
              <a:rPr lang="nb-NO" altLang="nb-NO" sz="1200">
                <a:latin typeface="Calibri" pitchFamily="34" charset="0"/>
              </a:rPr>
              <a:pPr eaLnBrk="1" hangingPunct="1"/>
              <a:t>5</a:t>
            </a:fld>
            <a:endParaRPr lang="nb-NO" altLang="nb-N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>
              <a:ea typeface="ＭＳ Ｐゴシック" pitchFamily="34" charset="-128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CD0D3D-E441-4648-9666-44480F0F13C2}" type="slidenum">
              <a:rPr lang="nb-NO" altLang="nb-NO" sz="1200">
                <a:latin typeface="Calibri" pitchFamily="34" charset="0"/>
              </a:rPr>
              <a:pPr eaLnBrk="1" hangingPunct="1"/>
              <a:t>6</a:t>
            </a:fld>
            <a:endParaRPr lang="nb-NO" altLang="nb-N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b-NO" smtClean="0">
                <a:ea typeface="ＭＳ Ｐゴシック" pitchFamily="34" charset="-128"/>
              </a:rPr>
              <a:t>Alle kan legge fram ideer (folk utenfor gruppa må booke tid). </a:t>
            </a:r>
            <a:endParaRPr lang="nb-NO" altLang="nb-NO" smtClean="0">
              <a:ea typeface="ＭＳ Ｐゴシック" pitchFamily="34" charset="-128"/>
            </a:endParaRPr>
          </a:p>
          <a:p>
            <a:endParaRPr lang="en-US" altLang="nb-NO" smtClean="0">
              <a:ea typeface="ＭＳ Ｐゴシック" pitchFamily="34" charset="-128"/>
            </a:endParaRPr>
          </a:p>
          <a:p>
            <a:r>
              <a:rPr lang="en-US" altLang="nb-NO" smtClean="0">
                <a:ea typeface="ＭＳ Ｐゴシック" pitchFamily="34" charset="-128"/>
              </a:rPr>
              <a:t>Hver får 10 min til å presentere ideen</a:t>
            </a:r>
          </a:p>
          <a:p>
            <a:pPr lvl="1"/>
            <a:r>
              <a:rPr lang="en-US" altLang="nb-NO" sz="1900" smtClean="0">
                <a:ea typeface="ＭＳ Ｐゴシック" pitchFamily="34" charset="-128"/>
              </a:rPr>
              <a:t> må også beskrives skriftlig på max en halv A4-side</a:t>
            </a:r>
            <a:endParaRPr lang="nb-NO" altLang="nb-NO" sz="1900" smtClean="0">
              <a:ea typeface="ＭＳ Ｐゴシック" pitchFamily="34" charset="-128"/>
            </a:endParaRPr>
          </a:p>
          <a:p>
            <a:endParaRPr lang="en-US" altLang="nb-NO" sz="2200" smtClean="0">
              <a:ea typeface="ＭＳ Ｐゴシック" pitchFamily="34" charset="-128"/>
            </a:endParaRPr>
          </a:p>
          <a:p>
            <a:r>
              <a:rPr lang="en-US" altLang="nb-NO" smtClean="0">
                <a:ea typeface="ＭＳ Ｐゴシック" pitchFamily="34" charset="-128"/>
              </a:rPr>
              <a:t>Gode ideer sendes videre til utredning </a:t>
            </a:r>
          </a:p>
          <a:p>
            <a:pPr lvl="1"/>
            <a:r>
              <a:rPr lang="en-US" altLang="nb-NO" sz="1900" smtClean="0">
                <a:ea typeface="ＭＳ Ｐゴシック" pitchFamily="34" charset="-128"/>
              </a:rPr>
              <a:t>beslutning om hvem som skal utrede fattes  om mulig der og da</a:t>
            </a:r>
            <a:endParaRPr lang="nb-NO" altLang="nb-NO" sz="1900" smtClean="0">
              <a:ea typeface="ＭＳ Ｐゴシック" pitchFamily="34" charset="-128"/>
            </a:endParaRPr>
          </a:p>
          <a:p>
            <a:endParaRPr lang="en-US" altLang="nb-NO" smtClean="0">
              <a:ea typeface="ＭＳ Ｐゴシック" pitchFamily="34" charset="-128"/>
            </a:endParaRPr>
          </a:p>
          <a:p>
            <a:r>
              <a:rPr lang="en-US" altLang="nb-NO" smtClean="0">
                <a:ea typeface="ＭＳ Ｐゴシック" pitchFamily="34" charset="-128"/>
              </a:rPr>
              <a:t>Dårlige eller urealiserbare ideer parkeres.</a:t>
            </a:r>
          </a:p>
          <a:p>
            <a:endParaRPr lang="en-US" altLang="nb-NO" smtClean="0">
              <a:ea typeface="ＭＳ Ｐゴシック" pitchFamily="34" charset="-128"/>
            </a:endParaRPr>
          </a:p>
          <a:p>
            <a:r>
              <a:rPr lang="en-US" altLang="nb-NO" smtClean="0">
                <a:ea typeface="ＭＳ Ｐゴシック" pitchFamily="34" charset="-128"/>
              </a:rPr>
              <a:t>ALLE ideer lagres I idebank </a:t>
            </a:r>
            <a:r>
              <a:rPr lang="en-US" altLang="nb-NO" u="sng" smtClean="0">
                <a:ea typeface="ＭＳ Ｐゴシック" pitchFamily="34" charset="-128"/>
              </a:rPr>
              <a:t>tilgjengelig for alle</a:t>
            </a:r>
          </a:p>
          <a:p>
            <a:pPr lvl="1"/>
            <a:r>
              <a:rPr lang="en-US" altLang="nb-NO" sz="1900" u="sng" smtClean="0">
                <a:ea typeface="ＭＳ Ｐゴシック" pitchFamily="34" charset="-128"/>
              </a:rPr>
              <a:t> opphavsmannens beskrivelse + kort </a:t>
            </a:r>
            <a:r>
              <a:rPr lang="en-US" altLang="nb-NO" sz="1900" smtClean="0">
                <a:ea typeface="ＭＳ Ｐゴシック" pitchFamily="34" charset="-128"/>
              </a:rPr>
              <a:t>om hvorfor den ble lagt på is </a:t>
            </a:r>
            <a:endParaRPr lang="nb-NO" altLang="nb-NO" sz="1900" smtClean="0">
              <a:ea typeface="ＭＳ Ｐゴシック" pitchFamily="34" charset="-128"/>
            </a:endParaRPr>
          </a:p>
          <a:p>
            <a:endParaRPr lang="nb-NO" altLang="nb-NO" smtClean="0">
              <a:ea typeface="ＭＳ Ｐゴシック" pitchFamily="34" charset="-128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D0D1698-0BD4-4EE6-BF9B-8743FB3BBCA8}" type="slidenum">
              <a:rPr lang="nb-NO" altLang="nb-NO" sz="1200">
                <a:latin typeface="Calibri" pitchFamily="34" charset="0"/>
              </a:rPr>
              <a:pPr eaLnBrk="1" hangingPunct="1"/>
              <a:t>8</a:t>
            </a:fld>
            <a:endParaRPr lang="nb-NO" altLang="nb-N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mtClean="0">
                <a:ea typeface="ＭＳ Ｐゴシック" pitchFamily="34" charset="-128"/>
              </a:rPr>
              <a:t>Størst potensial for uenighet – krever gode diskusjoner og smidighet hos alle.</a:t>
            </a:r>
          </a:p>
        </p:txBody>
      </p:sp>
      <p:sp>
        <p:nvSpPr>
          <p:cNvPr id="28675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74BE637-96A0-4962-882C-423557204655}" type="slidenum">
              <a:rPr lang="nb-NO" altLang="nb-NO" sz="1200">
                <a:latin typeface="Calibri" pitchFamily="34" charset="0"/>
              </a:rPr>
              <a:pPr eaLnBrk="1" hangingPunct="1"/>
              <a:t>9</a:t>
            </a:fld>
            <a:endParaRPr lang="nb-NO" altLang="nb-N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b-NO" b="1" smtClean="0">
                <a:ea typeface="ＭＳ Ｐゴシック" pitchFamily="34" charset="-128"/>
              </a:rPr>
              <a:t>Nødvendige oppgaver</a:t>
            </a:r>
            <a:r>
              <a:rPr lang="en-US" altLang="nb-NO" smtClean="0">
                <a:ea typeface="ＭＳ Ｐゴシック" pitchFamily="34" charset="-128"/>
              </a:rPr>
              <a:t> må nødvendigvis utføres, men er likevel gjenstand for prioriteringsdiskusjon: </a:t>
            </a:r>
          </a:p>
          <a:p>
            <a:r>
              <a:rPr lang="en-US" altLang="nb-NO" smtClean="0">
                <a:ea typeface="ＭＳ Ｐゴシック" pitchFamily="34" charset="-128"/>
              </a:rPr>
              <a:t>Når må det gjøres, i hvilken rekkefølge er det mest hensiktsmessig å arbeide – og hvem skal gjøre det? </a:t>
            </a:r>
          </a:p>
          <a:p>
            <a:r>
              <a:rPr lang="en-US" altLang="nb-NO" smtClean="0">
                <a:ea typeface="ＭＳ Ｐゴシック" pitchFamily="34" charset="-128"/>
              </a:rPr>
              <a:t>For å kunne ta gode beslutninger må man vite mest mulig om hvor omfattende oppgaven er – </a:t>
            </a:r>
          </a:p>
          <a:p>
            <a:r>
              <a:rPr lang="en-US" altLang="nb-NO" smtClean="0">
                <a:ea typeface="ＭＳ Ｐゴシック" pitchFamily="34" charset="-128"/>
              </a:rPr>
              <a:t>og derfor må også de opplagt nødvendige utviklingsprosjektene opp til diskusjon.</a:t>
            </a:r>
            <a:endParaRPr lang="nb-NO" altLang="nb-NO" smtClean="0">
              <a:ea typeface="ＭＳ Ｐゴシック" pitchFamily="34" charset="-128"/>
            </a:endParaRPr>
          </a:p>
          <a:p>
            <a:endParaRPr lang="en-US" altLang="nb-NO" smtClean="0">
              <a:ea typeface="ＭＳ Ｐゴシック" pitchFamily="34" charset="-128"/>
            </a:endParaRPr>
          </a:p>
          <a:p>
            <a:r>
              <a:rPr lang="en-US" altLang="nb-NO" b="1" smtClean="0">
                <a:ea typeface="ＭＳ Ｐゴシック" pitchFamily="34" charset="-128"/>
              </a:rPr>
              <a:t>(Men sitter vi om et halvt år og ikke gjør annet enn å sjonglere Nødvendige prosjekter så har vi et kapasitetsproblem….)</a:t>
            </a:r>
            <a:endParaRPr lang="nb-NO" altLang="nb-NO" b="1" smtClean="0">
              <a:ea typeface="ＭＳ Ｐゴシック" pitchFamily="34" charset="-128"/>
            </a:endParaRPr>
          </a:p>
          <a:p>
            <a:r>
              <a:rPr lang="en-US" altLang="nb-NO" smtClean="0">
                <a:ea typeface="ＭＳ Ｐゴシック" pitchFamily="34" charset="-128"/>
              </a:rPr>
              <a:t> </a:t>
            </a:r>
            <a:endParaRPr lang="nb-NO" altLang="nb-NO" smtClean="0">
              <a:ea typeface="ＭＳ Ｐゴシック" pitchFamily="34" charset="-128"/>
            </a:endParaRPr>
          </a:p>
          <a:p>
            <a:endParaRPr lang="nb-NO" altLang="nb-NO" smtClean="0">
              <a:ea typeface="ＭＳ Ｐゴシック" pitchFamily="34" charset="-128"/>
            </a:endParaRPr>
          </a:p>
        </p:txBody>
      </p:sp>
      <p:sp>
        <p:nvSpPr>
          <p:cNvPr id="30723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A20C226-04D7-47CE-89F8-E7052E3C71C0}" type="slidenum">
              <a:rPr lang="nb-NO" altLang="nb-NO" sz="1200">
                <a:latin typeface="Calibri" pitchFamily="34" charset="0"/>
              </a:rPr>
              <a:pPr eaLnBrk="1" hangingPunct="1"/>
              <a:t>10</a:t>
            </a:fld>
            <a:endParaRPr lang="nb-NO" altLang="nb-N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b-NO" smtClean="0">
                <a:ea typeface="ＭＳ Ｐゴシック" pitchFamily="34" charset="-128"/>
              </a:rPr>
              <a:t>Dette er kanskje de tøffeste prioriteringsvalgene av alle: </a:t>
            </a:r>
          </a:p>
          <a:p>
            <a:r>
              <a:rPr lang="en-US" altLang="nb-NO" smtClean="0">
                <a:ea typeface="ＭＳ Ｐゴシック" pitchFamily="34" charset="-128"/>
              </a:rPr>
              <a:t>På en liste over prosjekter som alle er enige om er fornuftige: hvilke skal vi velge å bruke tid og penger på?</a:t>
            </a:r>
            <a:endParaRPr lang="nb-NO" altLang="nb-NO" smtClean="0">
              <a:ea typeface="ＭＳ Ｐゴシック" pitchFamily="34" charset="-128"/>
            </a:endParaRPr>
          </a:p>
          <a:p>
            <a:r>
              <a:rPr lang="en-US" altLang="nb-NO" smtClean="0">
                <a:ea typeface="ＭＳ Ｐゴシック" pitchFamily="34" charset="-128"/>
              </a:rPr>
              <a:t> </a:t>
            </a:r>
            <a:endParaRPr lang="nb-NO" altLang="nb-NO" smtClean="0">
              <a:ea typeface="ＭＳ Ｐゴシック" pitchFamily="34" charset="-128"/>
            </a:endParaRPr>
          </a:p>
        </p:txBody>
      </p:sp>
      <p:sp>
        <p:nvSpPr>
          <p:cNvPr id="32771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43CFC2D-F8E0-4DFE-A5A1-E830D0EFB619}" type="slidenum">
              <a:rPr lang="nb-NO" altLang="nb-NO" sz="1200">
                <a:latin typeface="Calibri" pitchFamily="34" charset="0"/>
              </a:rPr>
              <a:pPr eaLnBrk="1" hangingPunct="1"/>
              <a:t>11</a:t>
            </a:fld>
            <a:endParaRPr lang="nb-NO" altLang="nb-N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b-NO" smtClean="0">
                <a:ea typeface="ＭＳ Ｐゴシック" pitchFamily="34" charset="-128"/>
              </a:rPr>
              <a:t>handler om å gjøre noe vi aldri har gjort før - noe som vil overraske og begeistre kundene - de gamle – eller noen helt nye </a:t>
            </a:r>
          </a:p>
          <a:p>
            <a:r>
              <a:rPr lang="en-US" altLang="nb-NO" smtClean="0">
                <a:ea typeface="ＭＳ Ｐゴシック" pitchFamily="34" charset="-128"/>
              </a:rPr>
              <a:t>fallhøyden er ofte stor – men det kan gevinsten også være.</a:t>
            </a:r>
            <a:endParaRPr lang="nb-NO" altLang="nb-NO" smtClean="0">
              <a:ea typeface="ＭＳ Ｐゴシック" pitchFamily="34" charset="-128"/>
            </a:endParaRPr>
          </a:p>
        </p:txBody>
      </p:sp>
      <p:sp>
        <p:nvSpPr>
          <p:cNvPr id="3481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117EFC-AA8F-4DA6-88DF-CCF6799F1460}" type="slidenum">
              <a:rPr lang="nb-NO" altLang="nb-NO" sz="1200">
                <a:latin typeface="Calibri" pitchFamily="34" charset="0"/>
              </a:rPr>
              <a:pPr eaLnBrk="1" hangingPunct="1"/>
              <a:t>12</a:t>
            </a:fld>
            <a:endParaRPr lang="nb-NO" altLang="nb-N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rside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TB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146800"/>
            <a:ext cx="10509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413" y="1954932"/>
            <a:ext cx="5247059" cy="2169765"/>
          </a:xfrm>
        </p:spPr>
        <p:txBody>
          <a:bodyPr anchor="b">
            <a:noAutofit/>
          </a:bodyPr>
          <a:lstStyle>
            <a:lvl1pPr>
              <a:defRPr sz="6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4800" y="4043164"/>
            <a:ext cx="5245548" cy="10801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300">
                <a:solidFill>
                  <a:srgbClr val="FF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nb-NO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1E4FFF3-06C9-4165-8C37-A9CACC95361F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89DF34C-367D-4F12-819B-FEA7A737990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3645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624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624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4242F-7DF3-4B0A-B5CD-FD95EAE128D7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4FD3E-32C0-4B51-BD5B-657449F1A8B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8930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1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6137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1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6137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9FFF1-7B51-41FA-9C46-B07AE2C626E8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613E6-BA98-4AB6-ACFD-89BD5F56678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1231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5DFC6-1C88-4A6D-8126-74D5A0D71104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AE46-625E-4C81-BCCA-63A33BC6347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73147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DA7BA-81E5-442A-A13D-A6FFEF8A10D8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A7D52-CAAA-47C3-8170-DC77F8C12CE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8681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ide #2">
    <p:bg>
      <p:bgPr>
        <a:solidFill>
          <a:srgbClr val="D6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onster_forside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TB_logo_RGB_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145213"/>
            <a:ext cx="10509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3413" y="1954932"/>
            <a:ext cx="5247059" cy="2169765"/>
          </a:xfrm>
        </p:spPr>
        <p:txBody>
          <a:bodyPr anchor="b">
            <a:noAutofit/>
          </a:bodyPr>
          <a:lstStyle>
            <a:lvl1pPr>
              <a:defRPr sz="69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4800" y="4043164"/>
            <a:ext cx="5245548" cy="10801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300">
                <a:solidFill>
                  <a:srgbClr val="FF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nb-NO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7DAF508-EB35-40EE-964E-FE6BB366CDCB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FFBD1A-F129-41AB-B253-87B032FCEDD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1730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04DB2-9FFE-4ED8-8271-8560CDBB27D0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21AA6-6E33-47BF-B0B0-637BB01CEE1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7022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602000"/>
            <a:ext cx="7966800" cy="4006800"/>
          </a:xfrm>
        </p:spPr>
        <p:txBody>
          <a:bodyPr tIns="1440000" rtlCol="0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b-NO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689823"/>
            <a:ext cx="7966800" cy="263302"/>
          </a:xfrm>
        </p:spPr>
        <p:txBody>
          <a:bodyPr lIns="0" tIns="0" rIns="0" bIns="0">
            <a:normAutofit/>
          </a:bodyPr>
          <a:lstStyle>
            <a:lvl1pPr>
              <a:buNone/>
              <a:defRPr sz="155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2B5B3B3-DFA7-4D58-B4D1-F1B19B79DCBD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8DBF856-1357-4D47-A3F3-96764F7C9DF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274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17" y="709139"/>
            <a:ext cx="8115508" cy="775645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000" y="1602000"/>
            <a:ext cx="4284000" cy="4158000"/>
          </a:xfrm>
        </p:spPr>
        <p:txBody>
          <a:bodyPr tIns="1440000" rtlCol="0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b-NO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10744" cy="4277072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934860C-6A9B-4FC0-8CA1-B1C84F938B8E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EAA8D6-2644-43C5-A782-D48F8C2E9C6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445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602000"/>
            <a:ext cx="2106000" cy="2052000"/>
          </a:xfrm>
        </p:spPr>
        <p:txBody>
          <a:bodyPr tIns="360000" rtlCol="0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" y="3924000"/>
            <a:ext cx="2106000" cy="2052000"/>
          </a:xfrm>
        </p:spPr>
        <p:txBody>
          <a:bodyPr tIns="360000" rtlCol="0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b-NO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771800" y="1602000"/>
            <a:ext cx="5904656" cy="2052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771800" y="3924000"/>
            <a:ext cx="5904656" cy="2052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32663F89-5B64-4D7A-AF05-21C7CFE9A48D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DED4FEB-7F6E-4F4C-BA45-4099252C296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8225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17" y="709139"/>
            <a:ext cx="8028000" cy="775645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602000"/>
            <a:ext cx="2455200" cy="3816000"/>
          </a:xfrm>
        </p:spPr>
        <p:txBody>
          <a:bodyPr tIns="1260000" rtlCol="0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b-NO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500800"/>
            <a:ext cx="2455200" cy="5924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5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86800" y="1602000"/>
            <a:ext cx="2455200" cy="3816000"/>
          </a:xfrm>
        </p:spPr>
        <p:txBody>
          <a:bodyPr tIns="1260000" rtlCol="0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b-NO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286800" y="5500800"/>
            <a:ext cx="2455200" cy="5924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5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040800" y="1602000"/>
            <a:ext cx="2455200" cy="3816000"/>
          </a:xfrm>
        </p:spPr>
        <p:txBody>
          <a:bodyPr tIns="1260000" rtlCol="0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b-NO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040800" y="5500800"/>
            <a:ext cx="2455200" cy="5924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55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844A5C5-3107-4D8D-8C1F-DA808B0745F0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0923D8-BB0D-4140-A208-2BC9DBA9169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431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tIns="2808000" rtlCol="0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9071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4FDA5-A064-40D1-B57B-A9BF4DF2DAA2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581D9-D060-4353-B846-AE25865B3C4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5833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monster_innholdsside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4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6725" y="709613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0638"/>
            <a:ext cx="152241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5817D"/>
                </a:solidFill>
              </a:defRPr>
            </a:lvl1pPr>
          </a:lstStyle>
          <a:p>
            <a:fld id="{F4F5997D-57BA-47C7-A64B-A8EA8C9D3270}" type="datetime4">
              <a:rPr lang="nb-NO" altLang="nb-NO"/>
              <a:pPr/>
              <a:t>1. november 2013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750" y="6372225"/>
            <a:ext cx="4787900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5817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9775" y="6372225"/>
            <a:ext cx="91598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5817D"/>
                </a:solidFill>
              </a:defRPr>
            </a:lvl1pPr>
          </a:lstStyle>
          <a:p>
            <a:fld id="{D2970425-2261-4BF5-A22B-9CC417F054B0}" type="slidenum">
              <a:rPr lang="nb-NO" altLang="nb-NO"/>
              <a:pPr/>
              <a:t>‹#›</a:t>
            </a:fld>
            <a:endParaRPr lang="nb-NO" altLang="nb-NO"/>
          </a:p>
        </p:txBody>
      </p:sp>
      <p:cxnSp>
        <p:nvCxnSpPr>
          <p:cNvPr id="8" name="Rett linje 16"/>
          <p:cNvCxnSpPr/>
          <p:nvPr/>
        </p:nvCxnSpPr>
        <p:spPr>
          <a:xfrm rot="10800000">
            <a:off x="219075" y="6153150"/>
            <a:ext cx="8731250" cy="1588"/>
          </a:xfrm>
          <a:prstGeom prst="line">
            <a:avLst/>
          </a:prstGeom>
          <a:ln w="6350" cap="flat" cmpd="sng" algn="ctr">
            <a:solidFill>
              <a:srgbClr val="85817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3" descr="NTB_logo_RGB_ny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145213"/>
            <a:ext cx="10509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84" r:id="rId8"/>
    <p:sldLayoutId id="2147483977" r:id="rId9"/>
    <p:sldLayoutId id="2147483978" r:id="rId10"/>
    <p:sldLayoutId id="2147483979" r:id="rId11"/>
    <p:sldLayoutId id="2147483980" r:id="rId12"/>
    <p:sldLayoutId id="214748398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99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7"/>
        </a:buBlip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33450" indent="-3048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7"/>
        </a:buBlip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3048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7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38275" indent="-276225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7"/>
        </a:buBlip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/>
          <p:cNvSpPr>
            <a:spLocks noGrp="1"/>
          </p:cNvSpPr>
          <p:nvPr>
            <p:ph type="ctrTitle"/>
          </p:nvPr>
        </p:nvSpPr>
        <p:spPr>
          <a:xfrm>
            <a:off x="3573463" y="1954213"/>
            <a:ext cx="5246687" cy="2170112"/>
          </a:xfrm>
        </p:spPr>
        <p:txBody>
          <a:bodyPr/>
          <a:lstStyle/>
          <a:p>
            <a:pPr eaLnBrk="1" hangingPunct="1"/>
            <a:r>
              <a:rPr lang="nb-NO" altLang="nb-NO" sz="4000" smtClean="0">
                <a:ea typeface="ＭＳ Ｐゴシック" pitchFamily="34" charset="-128"/>
              </a:rPr>
              <a:t>MALSTYRT</a:t>
            </a:r>
            <a:br>
              <a:rPr lang="nb-NO" altLang="nb-NO" sz="4000" smtClean="0">
                <a:ea typeface="ＭＳ Ｐゴシック" pitchFamily="34" charset="-128"/>
              </a:rPr>
            </a:br>
            <a:r>
              <a:rPr lang="nb-NO" altLang="nb-NO" sz="4000" smtClean="0">
                <a:ea typeface="ＭＳ Ｐゴシック" pitchFamily="34" charset="-128"/>
              </a:rPr>
              <a:t>UTVIKLING</a:t>
            </a:r>
            <a:br>
              <a:rPr lang="nb-NO" altLang="nb-NO" sz="4000" smtClean="0">
                <a:ea typeface="ＭＳ Ｐゴシック" pitchFamily="34" charset="-128"/>
              </a:rPr>
            </a:br>
            <a:endParaRPr lang="nb-NO" altLang="nb-NO" sz="4000" smtClean="0">
              <a:ea typeface="ＭＳ Ｐゴシック" pitchFamily="34" charset="-128"/>
            </a:endParaRPr>
          </a:p>
        </p:txBody>
      </p:sp>
      <p:sp>
        <p:nvSpPr>
          <p:cNvPr id="15362" name="Undertittel 1"/>
          <p:cNvSpPr>
            <a:spLocks noGrp="1"/>
          </p:cNvSpPr>
          <p:nvPr>
            <p:ph type="subTitle" idx="1"/>
          </p:nvPr>
        </p:nvSpPr>
        <p:spPr>
          <a:xfrm>
            <a:off x="3575050" y="4043363"/>
            <a:ext cx="5245100" cy="1079500"/>
          </a:xfrm>
        </p:spPr>
        <p:txBody>
          <a:bodyPr/>
          <a:lstStyle/>
          <a:p>
            <a:r>
              <a:rPr lang="nb-NO" altLang="nb-NO" sz="2400" smtClean="0">
                <a:ea typeface="ＭＳ Ｐゴシック" pitchFamily="34" charset="-128"/>
              </a:rPr>
              <a:t>Utviklingsredaktør Helen Vogt</a:t>
            </a:r>
          </a:p>
          <a:p>
            <a:r>
              <a:rPr lang="nb-NO" altLang="nb-NO" sz="2400" smtClean="0">
                <a:ea typeface="ＭＳ Ｐゴシック" pitchFamily="34" charset="-128"/>
              </a:rPr>
              <a:t>4. november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tel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nb-NO" altLang="nb-NO" sz="3600" smtClean="0">
                <a:solidFill>
                  <a:srgbClr val="FFFFFF"/>
                </a:solidFill>
                <a:ea typeface="ＭＳ Ｐゴシック" pitchFamily="34" charset="-128"/>
              </a:rPr>
              <a:t>PRIORITERING: </a:t>
            </a:r>
            <a:r>
              <a:rPr lang="nb-NO" altLang="nb-NO" sz="3600" smtClean="0">
                <a:solidFill>
                  <a:srgbClr val="008000"/>
                </a:solidFill>
                <a:ea typeface="ＭＳ Ｐゴシック" pitchFamily="34" charset="-128"/>
              </a:rPr>
              <a:t>NØDVENDIG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083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= forbedringer som kundene tar for gitt</a:t>
            </a:r>
          </a:p>
          <a:p>
            <a:pPr marL="0" indent="0">
              <a:buFontTx/>
              <a:buNone/>
            </a:pPr>
            <a:endParaRPr lang="nb-NO" altLang="nb-NO" b="1" smtClean="0">
              <a:solidFill>
                <a:srgbClr val="008000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nb-NO" altLang="nb-NO" b="1" smtClean="0">
                <a:solidFill>
                  <a:srgbClr val="008000"/>
                </a:solidFill>
                <a:ea typeface="ＭＳ Ｐゴシック" pitchFamily="34" charset="-128"/>
              </a:rPr>
              <a:t>Prioriteringsdiskusjon:</a:t>
            </a:r>
            <a:endParaRPr lang="nb-NO" altLang="nb-NO" smtClean="0">
              <a:solidFill>
                <a:srgbClr val="008000"/>
              </a:solidFill>
              <a:ea typeface="ＭＳ Ｐゴシック" pitchFamily="34" charset="-128"/>
            </a:endParaRP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Når?</a:t>
            </a: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Hvor omfattende er oppgaven?</a:t>
            </a: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Kan det gjøres enklere?</a:t>
            </a: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Hvem kan/skal gjøre det?</a:t>
            </a:r>
          </a:p>
        </p:txBody>
      </p:sp>
      <p:sp>
        <p:nvSpPr>
          <p:cNvPr id="4" name="Magnetisk disk 3"/>
          <p:cNvSpPr>
            <a:spLocks noChangeArrowheads="1"/>
          </p:cNvSpPr>
          <p:nvPr/>
        </p:nvSpPr>
        <p:spPr bwMode="auto">
          <a:xfrm>
            <a:off x="6227763" y="2276475"/>
            <a:ext cx="2305050" cy="3384550"/>
          </a:xfrm>
          <a:prstGeom prst="flowChartMagneticDisk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nb-NO" altLang="nb-NO" b="1">
              <a:solidFill>
                <a:schemeClr val="bg1"/>
              </a:solidFill>
            </a:endParaRPr>
          </a:p>
          <a:p>
            <a:pPr algn="ctr" eaLnBrk="1" hangingPunct="1"/>
            <a:r>
              <a:rPr lang="nb-NO" altLang="nb-NO" b="1">
                <a:solidFill>
                  <a:schemeClr val="bg1"/>
                </a:solidFill>
              </a:rPr>
              <a:t>NØD-VENDIG?</a:t>
            </a:r>
          </a:p>
          <a:p>
            <a:pPr algn="ctr" eaLnBrk="1" hangingPunct="1"/>
            <a:endParaRPr lang="nb-NO" altLang="nb-NO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tel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nb-NO" altLang="nb-NO" sz="3600" smtClean="0">
                <a:solidFill>
                  <a:srgbClr val="FFFFFF"/>
                </a:solidFill>
                <a:ea typeface="ＭＳ Ｐゴシック" pitchFamily="34" charset="-128"/>
              </a:rPr>
              <a:t>PRIORITERING: </a:t>
            </a:r>
            <a:r>
              <a:rPr lang="nb-NO" altLang="nb-NO" sz="3600" smtClean="0">
                <a:solidFill>
                  <a:srgbClr val="0000FF"/>
                </a:solidFill>
                <a:ea typeface="ＭＳ Ｐゴシック" pitchFamily="34" charset="-128"/>
              </a:rPr>
              <a:t>FORNUFTIG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0838"/>
            <a:ext cx="8432800" cy="45259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nb-NO" smtClean="0">
                <a:ea typeface="ＭＳ Ｐゴシック" pitchFamily="34" charset="-128"/>
              </a:rPr>
              <a:t>= prosjekter som vi vet møter behov hos kundene</a:t>
            </a:r>
            <a:endParaRPr lang="nb-NO" altLang="nb-NO" b="1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nb-NO" altLang="nb-NO" b="1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nb-NO" altLang="nb-NO" b="1" smtClean="0">
                <a:solidFill>
                  <a:srgbClr val="0000FF"/>
                </a:solidFill>
                <a:ea typeface="ＭＳ Ｐゴシック" pitchFamily="34" charset="-128"/>
              </a:rPr>
              <a:t>Prioriteringsdiskusjon:</a:t>
            </a:r>
            <a:endParaRPr lang="nb-NO" altLang="nb-NO" smtClean="0">
              <a:solidFill>
                <a:srgbClr val="008000"/>
              </a:solidFill>
              <a:ea typeface="ＭＳ Ｐゴシック" pitchFamily="34" charset="-128"/>
            </a:endParaRP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Hvor stort er behovet?</a:t>
            </a: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Hvor stort er inntjeningspotensialet?</a:t>
            </a: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Hvem kan gjøre det mest effektivt?</a:t>
            </a: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Når har vi ledig kapasitet?</a:t>
            </a:r>
          </a:p>
        </p:txBody>
      </p:sp>
      <p:sp>
        <p:nvSpPr>
          <p:cNvPr id="4" name="Magnetisk disk 3"/>
          <p:cNvSpPr>
            <a:spLocks noChangeArrowheads="1"/>
          </p:cNvSpPr>
          <p:nvPr/>
        </p:nvSpPr>
        <p:spPr bwMode="auto">
          <a:xfrm>
            <a:off x="6443663" y="2420938"/>
            <a:ext cx="2305050" cy="3311525"/>
          </a:xfrm>
          <a:prstGeom prst="flowChartMagneticDisk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 sz="2400" b="1" dirty="0">
              <a:solidFill>
                <a:schemeClr val="bg1"/>
              </a:solidFill>
              <a:latin typeface="Arial" charset="0"/>
              <a:ea typeface="+mn-ea"/>
            </a:endParaRPr>
          </a:p>
          <a:p>
            <a:pPr algn="ctr">
              <a:defRPr/>
            </a:pPr>
            <a:r>
              <a:rPr lang="nb-NO" sz="2400" b="1" dirty="0">
                <a:solidFill>
                  <a:schemeClr val="bg1"/>
                </a:solidFill>
                <a:latin typeface="Arial" charset="0"/>
                <a:ea typeface="+mn-ea"/>
              </a:rPr>
              <a:t>FOR-</a:t>
            </a:r>
          </a:p>
          <a:p>
            <a:pPr algn="ctr">
              <a:defRPr/>
            </a:pPr>
            <a:r>
              <a:rPr lang="nb-NO" sz="2400" b="1" dirty="0">
                <a:solidFill>
                  <a:schemeClr val="bg1"/>
                </a:solidFill>
                <a:latin typeface="Arial" charset="0"/>
                <a:ea typeface="+mn-ea"/>
              </a:rPr>
              <a:t>NUFTIG.</a:t>
            </a:r>
          </a:p>
          <a:p>
            <a:pPr algn="ctr">
              <a:defRPr/>
            </a:pPr>
            <a:endParaRPr lang="nb-NO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tel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nb-NO" altLang="nb-NO" sz="5400" baseline="-25000" smtClean="0">
                <a:solidFill>
                  <a:srgbClr val="FFFFFF"/>
                </a:solidFill>
                <a:ea typeface="ＭＳ Ｐゴシック" pitchFamily="34" charset="-128"/>
              </a:rPr>
              <a:t>PRIORITERING:</a:t>
            </a:r>
            <a:r>
              <a:rPr lang="nb-NO" altLang="nb-NO" sz="5400" baseline="-2500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nb-NO" altLang="nb-NO" sz="5400" baseline="-25000" smtClean="0">
                <a:solidFill>
                  <a:srgbClr val="FF0000"/>
                </a:solidFill>
                <a:ea typeface="ＭＳ Ｐゴシック" pitchFamily="34" charset="-128"/>
              </a:rPr>
              <a:t>FANTASTISK</a:t>
            </a:r>
            <a:br>
              <a:rPr lang="nb-NO" altLang="nb-NO" sz="5400" baseline="-25000" smtClean="0">
                <a:solidFill>
                  <a:srgbClr val="FF0000"/>
                </a:solidFill>
                <a:ea typeface="ＭＳ Ｐゴシック" pitchFamily="34" charset="-128"/>
              </a:rPr>
            </a:br>
            <a:endParaRPr lang="nb-NO" altLang="nb-NO" sz="5400" baseline="-25000" smtClean="0">
              <a:ea typeface="ＭＳ Ｐゴシック" pitchFamily="34" charset="-128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083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nb-NO" altLang="nb-NO" smtClean="0">
                <a:ea typeface="ＭＳ Ｐゴシック" pitchFamily="34" charset="-128"/>
              </a:rPr>
              <a:t>= prosjekter som løfter oss opp på et nytt nivå</a:t>
            </a:r>
          </a:p>
          <a:p>
            <a:pPr marL="0" indent="0">
              <a:buFontTx/>
              <a:buNone/>
            </a:pPr>
            <a:endParaRPr lang="nb-NO" altLang="nb-NO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nb-NO" altLang="nb-NO" b="1" smtClean="0">
                <a:solidFill>
                  <a:srgbClr val="FF0000"/>
                </a:solidFill>
                <a:ea typeface="ＭＳ Ｐゴシック" pitchFamily="34" charset="-128"/>
              </a:rPr>
              <a:t>Prioriteringsdiskusjon:</a:t>
            </a:r>
            <a:endParaRPr lang="nb-NO" altLang="nb-NO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Lar det seg gjøre?</a:t>
            </a: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Hvor stor er risikoen?</a:t>
            </a: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Hva oppnås hvis vi lykkes?</a:t>
            </a:r>
          </a:p>
          <a:p>
            <a:pPr marL="0" indent="0"/>
            <a:r>
              <a:rPr lang="nb-NO" altLang="nb-NO" smtClean="0">
                <a:solidFill>
                  <a:srgbClr val="000000"/>
                </a:solidFill>
                <a:ea typeface="ＭＳ Ｐゴシック" pitchFamily="34" charset="-128"/>
              </a:rPr>
              <a:t>Hva taper vi på å la være?</a:t>
            </a:r>
          </a:p>
        </p:txBody>
      </p:sp>
      <p:sp>
        <p:nvSpPr>
          <p:cNvPr id="4" name="Magnetisk disk 3"/>
          <p:cNvSpPr>
            <a:spLocks noChangeArrowheads="1"/>
          </p:cNvSpPr>
          <p:nvPr/>
        </p:nvSpPr>
        <p:spPr bwMode="auto">
          <a:xfrm>
            <a:off x="6443663" y="2565400"/>
            <a:ext cx="2232025" cy="3240088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400" b="1" dirty="0">
                <a:solidFill>
                  <a:srgbClr val="FFFFFF"/>
                </a:solidFill>
                <a:latin typeface="+mn-lt"/>
                <a:ea typeface="+mn-ea"/>
              </a:rPr>
              <a:t>FAN-TASTISK!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C829912-C313-4E84-8454-55BDCBFEFF26}" type="datetime4">
              <a:rPr lang="nb-NO" altLang="nb-NO" sz="1000">
                <a:solidFill>
                  <a:srgbClr val="85817D"/>
                </a:solidFill>
              </a:rPr>
              <a:pPr eaLnBrk="1" hangingPunct="1"/>
              <a:t>1. november 2013</a:t>
            </a:fld>
            <a:endParaRPr lang="nb-NO" altLang="nb-NO" sz="1000">
              <a:solidFill>
                <a:srgbClr val="85817D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FD3968-ADE0-4F38-AE85-9888AC276DAC}" type="slidenum">
              <a:rPr lang="nb-NO" altLang="nb-NO" sz="1000">
                <a:solidFill>
                  <a:srgbClr val="85817D"/>
                </a:solidFill>
              </a:rPr>
              <a:pPr eaLnBrk="1" hangingPunct="1"/>
              <a:t>13</a:t>
            </a:fld>
            <a:endParaRPr lang="nb-NO" altLang="nb-NO" sz="1000">
              <a:solidFill>
                <a:srgbClr val="85817D"/>
              </a:solidFill>
            </a:endParaRPr>
          </a:p>
        </p:txBody>
      </p:sp>
      <p:pic>
        <p:nvPicPr>
          <p:cNvPr id="35843" name="Bilde 6" descr="Skjermbilde 2013-10-28 kl. 12.5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3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amme 8"/>
          <p:cNvSpPr>
            <a:spLocks/>
          </p:cNvSpPr>
          <p:nvPr/>
        </p:nvSpPr>
        <p:spPr bwMode="auto">
          <a:xfrm>
            <a:off x="2627313" y="6021388"/>
            <a:ext cx="865187" cy="431800"/>
          </a:xfrm>
          <a:custGeom>
            <a:avLst/>
            <a:gdLst>
              <a:gd name="T0" fmla="*/ 0 w 865187"/>
              <a:gd name="T1" fmla="*/ 0 h 431800"/>
              <a:gd name="T2" fmla="*/ 865187 w 865187"/>
              <a:gd name="T3" fmla="*/ 0 h 431800"/>
              <a:gd name="T4" fmla="*/ 865187 w 865187"/>
              <a:gd name="T5" fmla="*/ 431800 h 431800"/>
              <a:gd name="T6" fmla="*/ 0 w 865187"/>
              <a:gd name="T7" fmla="*/ 431800 h 431800"/>
              <a:gd name="T8" fmla="*/ 0 w 865187"/>
              <a:gd name="T9" fmla="*/ 0 h 431800"/>
              <a:gd name="T10" fmla="*/ 53975 w 865187"/>
              <a:gd name="T11" fmla="*/ 53975 h 431800"/>
              <a:gd name="T12" fmla="*/ 53975 w 865187"/>
              <a:gd name="T13" fmla="*/ 377825 h 431800"/>
              <a:gd name="T14" fmla="*/ 811212 w 865187"/>
              <a:gd name="T15" fmla="*/ 377825 h 431800"/>
              <a:gd name="T16" fmla="*/ 811212 w 865187"/>
              <a:gd name="T17" fmla="*/ 53975 h 431800"/>
              <a:gd name="T18" fmla="*/ 53975 w 865187"/>
              <a:gd name="T19" fmla="*/ 53975 h 431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65187" h="431800">
                <a:moveTo>
                  <a:pt x="0" y="0"/>
                </a:moveTo>
                <a:lnTo>
                  <a:pt x="865187" y="0"/>
                </a:lnTo>
                <a:lnTo>
                  <a:pt x="865187" y="431800"/>
                </a:lnTo>
                <a:lnTo>
                  <a:pt x="0" y="431800"/>
                </a:lnTo>
                <a:lnTo>
                  <a:pt x="0" y="0"/>
                </a:lnTo>
                <a:close/>
                <a:moveTo>
                  <a:pt x="53975" y="53975"/>
                </a:moveTo>
                <a:lnTo>
                  <a:pt x="53975" y="377825"/>
                </a:lnTo>
                <a:lnTo>
                  <a:pt x="811212" y="377825"/>
                </a:lnTo>
                <a:lnTo>
                  <a:pt x="811212" y="53975"/>
                </a:lnTo>
                <a:lnTo>
                  <a:pt x="53975" y="53975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99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DDAB7EC-F438-49FD-A945-3690B7056B16}" type="datetime4">
              <a:rPr lang="nb-NO" altLang="nb-NO" sz="1000">
                <a:solidFill>
                  <a:srgbClr val="85817D"/>
                </a:solidFill>
              </a:rPr>
              <a:pPr eaLnBrk="1" hangingPunct="1"/>
              <a:t>1. november 2013</a:t>
            </a:fld>
            <a:endParaRPr lang="nb-NO" altLang="nb-NO" sz="1000">
              <a:solidFill>
                <a:srgbClr val="85817D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9EE98A1-5068-42AF-9C64-DA3E724E907F}" type="slidenum">
              <a:rPr lang="nb-NO" altLang="nb-NO" sz="1000">
                <a:solidFill>
                  <a:srgbClr val="85817D"/>
                </a:solidFill>
              </a:rPr>
              <a:pPr eaLnBrk="1" hangingPunct="1"/>
              <a:t>14</a:t>
            </a:fld>
            <a:endParaRPr lang="nb-NO" altLang="nb-NO" sz="1000">
              <a:solidFill>
                <a:srgbClr val="85817D"/>
              </a:solidFill>
            </a:endParaRPr>
          </a:p>
        </p:txBody>
      </p:sp>
      <p:pic>
        <p:nvPicPr>
          <p:cNvPr id="36867" name="Bilde 4" descr="Skjermbilde 2013-10-28 kl. 12.5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8990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19F329D-71EF-4CE0-AAEE-2780A2EE4A9D}" type="datetime4">
              <a:rPr lang="nb-NO" altLang="nb-NO" sz="1000">
                <a:solidFill>
                  <a:srgbClr val="85817D"/>
                </a:solidFill>
              </a:rPr>
              <a:pPr eaLnBrk="1" hangingPunct="1"/>
              <a:t>1. november 2013</a:t>
            </a:fld>
            <a:endParaRPr lang="nb-NO" altLang="nb-NO" sz="1000">
              <a:solidFill>
                <a:srgbClr val="85817D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0FDA2B8-F3CA-4434-BF2E-968906024E9C}" type="slidenum">
              <a:rPr lang="nb-NO" altLang="nb-NO" sz="1000">
                <a:solidFill>
                  <a:srgbClr val="85817D"/>
                </a:solidFill>
              </a:rPr>
              <a:pPr eaLnBrk="1" hangingPunct="1"/>
              <a:t>2</a:t>
            </a:fld>
            <a:endParaRPr lang="nb-NO" altLang="nb-NO" sz="1000">
              <a:solidFill>
                <a:srgbClr val="85817D"/>
              </a:solidFill>
            </a:endParaRPr>
          </a:p>
        </p:txBody>
      </p:sp>
      <p:pic>
        <p:nvPicPr>
          <p:cNvPr id="17411" name="Bilde 9" descr="AA0263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244951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Bilde 13" descr="ntb-logo-jp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8133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Bilde 14" descr="Scanfix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537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Bilde 1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6475"/>
            <a:ext cx="25193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>
                <a:ea typeface="ＭＳ Ｐゴシック" pitchFamily="34" charset="-128"/>
              </a:rPr>
              <a:t>NY ORGANISASJON:</a:t>
            </a:r>
          </a:p>
        </p:txBody>
      </p:sp>
      <p:pic>
        <p:nvPicPr>
          <p:cNvPr id="40962" name="Plassholder for innhold 18" descr="Skjermbilde 2013-10-31 kl. 09.52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3839" b="-73"/>
          <a:stretch>
            <a:fillRect/>
          </a:stretch>
        </p:blipFill>
        <p:spPr>
          <a:xfrm>
            <a:off x="0" y="2060575"/>
            <a:ext cx="9163050" cy="415607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tel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774700"/>
          </a:xfrm>
        </p:spPr>
        <p:txBody>
          <a:bodyPr/>
          <a:lstStyle/>
          <a:p>
            <a:pPr eaLnBrk="1" hangingPunct="1"/>
            <a:r>
              <a:rPr lang="nb-NO" altLang="nb-NO" smtClean="0">
                <a:ea typeface="ＭＳ Ｐゴシック" pitchFamily="34" charset="-128"/>
              </a:rPr>
              <a:t>HVORFOR UTVIKLINGSFORUM?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750" y="3213100"/>
            <a:ext cx="8135938" cy="427672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nb-NO" sz="2000" smtClean="0">
                <a:ea typeface="ＭＳ Ｐゴシック" pitchFamily="34" charset="-128"/>
              </a:rPr>
              <a:t>Ivareta og utvikle ideer:</a:t>
            </a:r>
          </a:p>
          <a:p>
            <a:pPr marL="400050" lvl="1" indent="0" eaLnBrk="1" hangingPunct="1">
              <a:buFontTx/>
              <a:buNone/>
            </a:pPr>
            <a:r>
              <a:rPr lang="en-US" altLang="nb-NO" sz="2000" smtClean="0">
                <a:ea typeface="ＭＳ Ｐゴシック" pitchFamily="34" charset="-128"/>
              </a:rPr>
              <a:t>	- nye produkter </a:t>
            </a:r>
          </a:p>
          <a:p>
            <a:pPr marL="400050" lvl="1" indent="0" eaLnBrk="1" hangingPunct="1">
              <a:buFontTx/>
              <a:buNone/>
            </a:pPr>
            <a:r>
              <a:rPr lang="en-US" altLang="nb-NO" sz="2000" smtClean="0">
                <a:ea typeface="ＭＳ Ｐゴシック" pitchFamily="34" charset="-128"/>
              </a:rPr>
              <a:t>	- forbedring av eksisterende produkter/prosesser</a:t>
            </a:r>
            <a:endParaRPr lang="nb-NO" altLang="nb-NO" sz="2000" smtClean="0">
              <a:ea typeface="ＭＳ Ｐゴシック" pitchFamily="34" charset="-128"/>
            </a:endParaRPr>
          </a:p>
          <a:p>
            <a:pPr marL="457200" indent="-457200" eaLnBrk="1" hangingPunct="1">
              <a:buFontTx/>
              <a:buChar char="•"/>
            </a:pPr>
            <a:endParaRPr lang="en-US" altLang="nb-NO" sz="2000" smtClean="0">
              <a:ea typeface="ＭＳ Ｐゴシック" pitchFamily="34" charset="-128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 altLang="nb-NO" sz="2000" smtClean="0">
                <a:ea typeface="ＭＳ Ｐゴシック" pitchFamily="34" charset="-128"/>
              </a:rPr>
              <a:t>Skape konsensus om prioritering av utviklingsoppgaver </a:t>
            </a:r>
            <a:endParaRPr lang="nb-NO" altLang="nb-NO" sz="2000" smtClean="0">
              <a:ea typeface="ＭＳ Ｐゴシック" pitchFamily="34" charset="-128"/>
            </a:endParaRPr>
          </a:p>
          <a:p>
            <a:pPr marL="457200" indent="-457200" eaLnBrk="1" hangingPunct="1">
              <a:buFontTx/>
              <a:buChar char="•"/>
            </a:pPr>
            <a:endParaRPr lang="en-US" altLang="nb-NO" sz="2000" smtClean="0">
              <a:ea typeface="ＭＳ Ｐゴシック" pitchFamily="34" charset="-128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 altLang="nb-NO" sz="2000" smtClean="0">
                <a:ea typeface="ＭＳ Ｐゴシック" pitchFamily="34" charset="-128"/>
              </a:rPr>
              <a:t>Kontrollere framdrift i igangsatte prosjekter</a:t>
            </a:r>
            <a:endParaRPr lang="nb-NO" altLang="nb-NO" sz="2000" smtClean="0">
              <a:ea typeface="ＭＳ Ｐゴシック" pitchFamily="34" charset="-128"/>
            </a:endParaRPr>
          </a:p>
          <a:p>
            <a:pPr marL="457200" indent="-457200" eaLnBrk="1" hangingPunct="1"/>
            <a:endParaRPr lang="nb-NO" altLang="nb-NO" smtClean="0">
              <a:ea typeface="ＭＳ Ｐゴシック" pitchFamily="34" charset="-128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743128" y="1853332"/>
          <a:ext cx="4056112" cy="188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6461F18-B5CC-4659-A664-BC58E5071FC4}" type="datetime4">
              <a:rPr lang="nb-NO" altLang="nb-NO" sz="1000">
                <a:solidFill>
                  <a:srgbClr val="85817D"/>
                </a:solidFill>
              </a:rPr>
              <a:pPr eaLnBrk="1" hangingPunct="1"/>
              <a:t>1. november 2013</a:t>
            </a:fld>
            <a:endParaRPr lang="nb-NO" altLang="nb-NO" sz="1000">
              <a:solidFill>
                <a:srgbClr val="85817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3184DF5-AE55-42C4-B7C1-FDA0CEF1D8CC}" type="slidenum">
              <a:rPr lang="nb-NO" altLang="nb-NO" sz="1000">
                <a:solidFill>
                  <a:srgbClr val="85817D"/>
                </a:solidFill>
              </a:rPr>
              <a:pPr eaLnBrk="1" hangingPunct="1"/>
              <a:t>5</a:t>
            </a:fld>
            <a:endParaRPr lang="nb-NO" altLang="nb-NO" sz="1000">
              <a:solidFill>
                <a:srgbClr val="85817D"/>
              </a:solidFill>
            </a:endParaRPr>
          </a:p>
        </p:txBody>
      </p:sp>
      <p:pic>
        <p:nvPicPr>
          <p:cNvPr id="20483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56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Bild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Bild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529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Bild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656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ittel 1"/>
          <p:cNvSpPr txBox="1">
            <a:spLocks/>
          </p:cNvSpPr>
          <p:nvPr/>
        </p:nvSpPr>
        <p:spPr bwMode="auto">
          <a:xfrm>
            <a:off x="395288" y="692150"/>
            <a:ext cx="81153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sz="4400" b="1">
                <a:solidFill>
                  <a:srgbClr val="FF9900"/>
                </a:solidFill>
              </a:rPr>
              <a:t>HVEM ER MED?</a:t>
            </a:r>
          </a:p>
        </p:txBody>
      </p:sp>
      <p:sp>
        <p:nvSpPr>
          <p:cNvPr id="12" name="Plassholder for innhold 2"/>
          <p:cNvSpPr txBox="1">
            <a:spLocks/>
          </p:cNvSpPr>
          <p:nvPr/>
        </p:nvSpPr>
        <p:spPr>
          <a:xfrm>
            <a:off x="3995738" y="1557338"/>
            <a:ext cx="3611562" cy="1800225"/>
          </a:xfrm>
          <a:prstGeom prst="rect">
            <a:avLst/>
          </a:prstGeom>
        </p:spPr>
        <p:txBody>
          <a:bodyPr/>
          <a:lstStyle>
            <a:lvl1pPr marL="314325" indent="-3143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SzPct val="90000"/>
              <a:buFontTx/>
              <a:buBlip>
                <a:blip r:embed="rId10"/>
              </a:buBlip>
            </a:pPr>
            <a:r>
              <a:rPr lang="en-US" altLang="nb-NO"/>
              <a:t>Forretningsområdene</a:t>
            </a:r>
          </a:p>
          <a:p>
            <a:pPr eaLnBrk="1" hangingPunct="1">
              <a:spcBef>
                <a:spcPct val="20000"/>
              </a:spcBef>
              <a:buSzPct val="90000"/>
              <a:buFontTx/>
              <a:buBlip>
                <a:blip r:embed="rId10"/>
              </a:buBlip>
            </a:pPr>
            <a:r>
              <a:rPr lang="en-US" altLang="nb-NO"/>
              <a:t>Salg/marked </a:t>
            </a:r>
          </a:p>
          <a:p>
            <a:pPr eaLnBrk="1" hangingPunct="1">
              <a:spcBef>
                <a:spcPct val="20000"/>
              </a:spcBef>
              <a:buSzPct val="90000"/>
              <a:buFontTx/>
              <a:buBlip>
                <a:blip r:embed="rId10"/>
              </a:buBlip>
            </a:pPr>
            <a:r>
              <a:rPr lang="en-US" altLang="nb-NO"/>
              <a:t>IT</a:t>
            </a:r>
          </a:p>
          <a:p>
            <a:pPr eaLnBrk="1" hangingPunct="1">
              <a:spcBef>
                <a:spcPct val="20000"/>
              </a:spcBef>
              <a:buSzPct val="90000"/>
              <a:buFontTx/>
              <a:buBlip>
                <a:blip r:embed="rId10"/>
              </a:buBlip>
            </a:pPr>
            <a:r>
              <a:rPr lang="en-US" altLang="nb-NO"/>
              <a:t>Utviklingsredaktør</a:t>
            </a:r>
          </a:p>
          <a:p>
            <a:pPr eaLnBrk="1" hangingPunct="1">
              <a:spcBef>
                <a:spcPct val="20000"/>
              </a:spcBef>
              <a:buSzPct val="90000"/>
            </a:pPr>
            <a:endParaRPr lang="en-US" altLang="nb-NO"/>
          </a:p>
          <a:p>
            <a:pPr eaLnBrk="1" hangingPunct="1">
              <a:spcBef>
                <a:spcPct val="20000"/>
              </a:spcBef>
              <a:buSzPct val="90000"/>
            </a:pPr>
            <a:endParaRPr lang="nb-NO" altLang="nb-NO"/>
          </a:p>
          <a:p>
            <a:pPr eaLnBrk="1" hangingPunct="1">
              <a:spcBef>
                <a:spcPct val="20000"/>
              </a:spcBef>
              <a:buSzPct val="90000"/>
            </a:pPr>
            <a:endParaRPr lang="nb-NO" altLang="nb-NO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nb-NO" sz="3600" smtClean="0">
                <a:ea typeface="ＭＳ Ｐゴシック" pitchFamily="34" charset="-128"/>
              </a:rPr>
              <a:t>HVORDAN JOBBER VI?</a:t>
            </a:r>
            <a:r>
              <a:rPr lang="nb-NO" altLang="nb-NO" sz="3600" smtClean="0">
                <a:ea typeface="ＭＳ Ｐゴシック" pitchFamily="34" charset="-128"/>
              </a:rPr>
              <a:t/>
            </a:r>
            <a:br>
              <a:rPr lang="nb-NO" altLang="nb-NO" sz="3600" smtClean="0">
                <a:ea typeface="ＭＳ Ｐゴシック" pitchFamily="34" charset="-128"/>
              </a:rPr>
            </a:br>
            <a:endParaRPr lang="nb-NO" altLang="nb-NO" sz="3600" smtClean="0">
              <a:ea typeface="ＭＳ Ｐゴシック" pitchFamily="34" charset="-128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altLang="nb-NO" smtClean="0">
              <a:ea typeface="ＭＳ Ｐゴシック" pitchFamily="34" charset="-128"/>
            </a:endParaRPr>
          </a:p>
          <a:p>
            <a:pPr eaLnBrk="1" hangingPunct="1"/>
            <a:endParaRPr lang="nb-NO" altLang="nb-NO" smtClean="0">
              <a:ea typeface="ＭＳ Ｐゴシック" pitchFamily="34" charset="-128"/>
            </a:endParaRPr>
          </a:p>
          <a:p>
            <a:pPr eaLnBrk="1" hangingPunct="1"/>
            <a:r>
              <a:rPr lang="nb-NO" altLang="nb-NO" smtClean="0">
                <a:ea typeface="ＭＳ Ｐゴシック" pitchFamily="34" charset="-128"/>
              </a:rPr>
              <a:t>SYSTEMATISK</a:t>
            </a:r>
          </a:p>
          <a:p>
            <a:pPr lvl="1" eaLnBrk="1" hangingPunct="1"/>
            <a:r>
              <a:rPr lang="nb-NO" altLang="nb-NO" smtClean="0">
                <a:ea typeface="ＭＳ Ｐゴシック" pitchFamily="34" charset="-128"/>
              </a:rPr>
              <a:t>Ukentlige møter - fast dagsorden</a:t>
            </a:r>
          </a:p>
          <a:p>
            <a:pPr lvl="1" eaLnBrk="1" hangingPunct="1"/>
            <a:r>
              <a:rPr lang="nb-NO" altLang="nb-NO" smtClean="0">
                <a:ea typeface="ＭＳ Ｐゴシック" pitchFamily="34" charset="-128"/>
              </a:rPr>
              <a:t>Standardiserte prosesser</a:t>
            </a:r>
          </a:p>
          <a:p>
            <a:pPr eaLnBrk="1" hangingPunct="1"/>
            <a:endParaRPr lang="nb-NO" altLang="nb-NO" smtClean="0">
              <a:ea typeface="ＭＳ Ｐゴシック" pitchFamily="34" charset="-128"/>
            </a:endParaRPr>
          </a:p>
          <a:p>
            <a:pPr eaLnBrk="1" hangingPunct="1"/>
            <a:r>
              <a:rPr lang="nb-NO" altLang="nb-NO" smtClean="0">
                <a:ea typeface="ＭＳ Ｐゴシック" pitchFamily="34" charset="-128"/>
              </a:rPr>
              <a:t>TRANSPARENT</a:t>
            </a:r>
          </a:p>
          <a:p>
            <a:pPr lvl="1" eaLnBrk="1" hangingPunct="1"/>
            <a:r>
              <a:rPr lang="nb-NO" altLang="nb-NO" smtClean="0">
                <a:ea typeface="ＭＳ Ｐゴシック" pitchFamily="34" charset="-128"/>
              </a:rPr>
              <a:t>Åpne møter/diskusjoner</a:t>
            </a:r>
          </a:p>
          <a:p>
            <a:pPr lvl="1" eaLnBrk="1" hangingPunct="1"/>
            <a:r>
              <a:rPr lang="nb-NO" altLang="nb-NO" smtClean="0">
                <a:ea typeface="ＭＳ Ｐゴシック" pitchFamily="34" charset="-128"/>
              </a:rPr>
              <a:t>Tilgjengelig informasjon (intranett, dropbox…)</a:t>
            </a:r>
          </a:p>
        </p:txBody>
      </p:sp>
      <p:pic>
        <p:nvPicPr>
          <p:cNvPr id="22531" name="Bilde 3" descr="200235979-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23749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>
                <a:ea typeface="ＭＳ Ｐゴシック" pitchFamily="34" charset="-128"/>
              </a:rPr>
              <a:t>           4 faser  = DAGSORDEN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97DCDD2-85BD-44F5-9FCE-1438C7766D74}" type="datetime4">
              <a:rPr lang="nb-NO" altLang="nb-NO" sz="1000">
                <a:solidFill>
                  <a:srgbClr val="85817D"/>
                </a:solidFill>
              </a:rPr>
              <a:pPr eaLnBrk="1" hangingPunct="1"/>
              <a:t>1. november 2013</a:t>
            </a:fld>
            <a:endParaRPr lang="nb-NO" altLang="nb-NO" sz="1000">
              <a:solidFill>
                <a:srgbClr val="85817D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C8276F-373D-4794-A9EB-7385387AE406}" type="slidenum">
              <a:rPr lang="nb-NO" altLang="nb-NO" sz="1000">
                <a:solidFill>
                  <a:srgbClr val="85817D"/>
                </a:solidFill>
              </a:rPr>
              <a:pPr eaLnBrk="1" hangingPunct="1"/>
              <a:t>7</a:t>
            </a:fld>
            <a:endParaRPr lang="nb-NO" altLang="nb-NO" sz="1000">
              <a:solidFill>
                <a:srgbClr val="85817D"/>
              </a:solidFill>
            </a:endParaRPr>
          </a:p>
        </p:txBody>
      </p:sp>
      <p:sp>
        <p:nvSpPr>
          <p:cNvPr id="6" name="Magnetisk disk 5"/>
          <p:cNvSpPr>
            <a:spLocks noChangeArrowheads="1"/>
          </p:cNvSpPr>
          <p:nvPr/>
        </p:nvSpPr>
        <p:spPr bwMode="auto">
          <a:xfrm>
            <a:off x="971550" y="2492375"/>
            <a:ext cx="1225550" cy="2160588"/>
          </a:xfrm>
          <a:prstGeom prst="flowChartMagneticDisk">
            <a:avLst/>
          </a:prstGeom>
          <a:solidFill>
            <a:srgbClr val="87CDD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7" name="Magnetisk disk 6"/>
          <p:cNvSpPr>
            <a:spLocks noChangeArrowheads="1"/>
          </p:cNvSpPr>
          <p:nvPr/>
        </p:nvSpPr>
        <p:spPr bwMode="auto">
          <a:xfrm>
            <a:off x="2987675" y="3284538"/>
            <a:ext cx="1058863" cy="1622425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Magnetisk disk 7"/>
          <p:cNvSpPr>
            <a:spLocks noChangeArrowheads="1"/>
          </p:cNvSpPr>
          <p:nvPr/>
        </p:nvSpPr>
        <p:spPr bwMode="auto">
          <a:xfrm>
            <a:off x="5003800" y="4005263"/>
            <a:ext cx="936625" cy="1296987"/>
          </a:xfrm>
          <a:prstGeom prst="flowChartMagneticDisk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Magnetisk disk 10"/>
          <p:cNvSpPr>
            <a:spLocks noChangeArrowheads="1"/>
          </p:cNvSpPr>
          <p:nvPr/>
        </p:nvSpPr>
        <p:spPr bwMode="auto">
          <a:xfrm>
            <a:off x="7235825" y="3284538"/>
            <a:ext cx="698500" cy="1008062"/>
          </a:xfrm>
          <a:prstGeom prst="flowChartMagneticDisk">
            <a:avLst/>
          </a:prstGeom>
          <a:solidFill>
            <a:srgbClr val="00D9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4" name="TekstSylinder 11"/>
          <p:cNvSpPr txBox="1">
            <a:spLocks noChangeArrowheads="1"/>
          </p:cNvSpPr>
          <p:nvPr/>
        </p:nvSpPr>
        <p:spPr bwMode="auto">
          <a:xfrm>
            <a:off x="1258888" y="4724400"/>
            <a:ext cx="89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sz="1800" b="1"/>
              <a:t>IDÉER</a:t>
            </a:r>
          </a:p>
        </p:txBody>
      </p:sp>
      <p:sp>
        <p:nvSpPr>
          <p:cNvPr id="24585" name="TekstSylinder 12"/>
          <p:cNvSpPr txBox="1">
            <a:spLocks noChangeArrowheads="1"/>
          </p:cNvSpPr>
          <p:nvPr/>
        </p:nvSpPr>
        <p:spPr bwMode="auto">
          <a:xfrm>
            <a:off x="2700338" y="4941888"/>
            <a:ext cx="155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sz="1800" b="1"/>
              <a:t>UTREDNING</a:t>
            </a:r>
          </a:p>
        </p:txBody>
      </p:sp>
      <p:sp>
        <p:nvSpPr>
          <p:cNvPr id="24586" name="TekstSylinder 13"/>
          <p:cNvSpPr txBox="1">
            <a:spLocks noChangeArrowheads="1"/>
          </p:cNvSpPr>
          <p:nvPr/>
        </p:nvSpPr>
        <p:spPr bwMode="auto">
          <a:xfrm>
            <a:off x="4716463" y="5373688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sz="1800" b="1"/>
              <a:t>PRIORITERING</a:t>
            </a:r>
          </a:p>
        </p:txBody>
      </p:sp>
      <p:sp>
        <p:nvSpPr>
          <p:cNvPr id="24587" name="TekstSylinder 14"/>
          <p:cNvSpPr txBox="1">
            <a:spLocks noChangeArrowheads="1"/>
          </p:cNvSpPr>
          <p:nvPr/>
        </p:nvSpPr>
        <p:spPr bwMode="auto">
          <a:xfrm>
            <a:off x="7019925" y="4437063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sz="1800" b="1"/>
              <a:t>GJENNOM-</a:t>
            </a:r>
          </a:p>
          <a:p>
            <a:pPr eaLnBrk="1" hangingPunct="1"/>
            <a:r>
              <a:rPr lang="nb-NO" altLang="nb-NO" sz="1800" b="1"/>
              <a:t>FØRING</a:t>
            </a:r>
          </a:p>
        </p:txBody>
      </p:sp>
      <p:pic>
        <p:nvPicPr>
          <p:cNvPr id="24588" name="Bilde 12" descr="AA0392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412875"/>
            <a:ext cx="2616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778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altLang="nb-NO" i="1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nb-NO" altLang="nb-NO" smtClean="0">
                <a:solidFill>
                  <a:schemeClr val="bg1"/>
                </a:solidFill>
                <a:ea typeface="ＭＳ Ｐゴシック" pitchFamily="34" charset="-128"/>
              </a:rPr>
              <a:t>IDÉFASEN: </a:t>
            </a:r>
          </a:p>
        </p:txBody>
      </p:sp>
      <p:sp>
        <p:nvSpPr>
          <p:cNvPr id="6" name="Magnetisk disk 5"/>
          <p:cNvSpPr>
            <a:spLocks noChangeArrowheads="1"/>
          </p:cNvSpPr>
          <p:nvPr/>
        </p:nvSpPr>
        <p:spPr bwMode="auto">
          <a:xfrm>
            <a:off x="6804025" y="2276475"/>
            <a:ext cx="1512888" cy="3455988"/>
          </a:xfrm>
          <a:prstGeom prst="flowChartMagneticDisk">
            <a:avLst/>
          </a:prstGeom>
          <a:solidFill>
            <a:srgbClr val="87CDD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23555" name="TekstSylinder 6"/>
          <p:cNvSpPr txBox="1">
            <a:spLocks noChangeArrowheads="1"/>
          </p:cNvSpPr>
          <p:nvPr/>
        </p:nvSpPr>
        <p:spPr bwMode="auto">
          <a:xfrm>
            <a:off x="6948488" y="4076700"/>
            <a:ext cx="123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sz="1800" b="1"/>
              <a:t>IDÉBANK</a:t>
            </a:r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4572000" y="4652963"/>
            <a:ext cx="1296988" cy="1223962"/>
          </a:xfrm>
          <a:prstGeom prst="rect">
            <a:avLst/>
          </a:prstGeom>
          <a:solidFill>
            <a:srgbClr val="3066B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9600" b="1" dirty="0">
                <a:solidFill>
                  <a:schemeClr val="lt1"/>
                </a:solidFill>
                <a:latin typeface="+mn-lt"/>
                <a:ea typeface="+mn-ea"/>
              </a:rPr>
              <a:t>P</a:t>
            </a:r>
          </a:p>
        </p:txBody>
      </p:sp>
      <p:sp>
        <p:nvSpPr>
          <p:cNvPr id="12" name="Magnetisk disk 11"/>
          <p:cNvSpPr>
            <a:spLocks noChangeArrowheads="1"/>
          </p:cNvSpPr>
          <p:nvPr/>
        </p:nvSpPr>
        <p:spPr bwMode="auto">
          <a:xfrm>
            <a:off x="4643438" y="2349500"/>
            <a:ext cx="914400" cy="1692275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nb-NO" b="1" dirty="0">
              <a:solidFill>
                <a:srgbClr val="404040"/>
              </a:solidFill>
              <a:latin typeface="+mn-lt"/>
              <a:ea typeface="+mn-ea"/>
            </a:endParaRPr>
          </a:p>
        </p:txBody>
      </p:sp>
      <p:sp>
        <p:nvSpPr>
          <p:cNvPr id="9" name="Divisjon 8"/>
          <p:cNvSpPr>
            <a:spLocks/>
          </p:cNvSpPr>
          <p:nvPr/>
        </p:nvSpPr>
        <p:spPr bwMode="auto">
          <a:xfrm>
            <a:off x="3348038" y="4941888"/>
            <a:ext cx="914400" cy="914400"/>
          </a:xfrm>
          <a:custGeom>
            <a:avLst/>
            <a:gdLst>
              <a:gd name="T0" fmla="*/ 457200 w 914400"/>
              <a:gd name="T1" fmla="*/ 107808 h 914400"/>
              <a:gd name="T2" fmla="*/ 564733 w 914400"/>
              <a:gd name="T3" fmla="*/ 215341 h 914400"/>
              <a:gd name="T4" fmla="*/ 457200 w 914400"/>
              <a:gd name="T5" fmla="*/ 322874 h 914400"/>
              <a:gd name="T6" fmla="*/ 349667 w 914400"/>
              <a:gd name="T7" fmla="*/ 215341 h 914400"/>
              <a:gd name="T8" fmla="*/ 457200 w 914400"/>
              <a:gd name="T9" fmla="*/ 107808 h 914400"/>
              <a:gd name="T10" fmla="*/ 457200 w 914400"/>
              <a:gd name="T11" fmla="*/ 806592 h 914400"/>
              <a:gd name="T12" fmla="*/ 349667 w 914400"/>
              <a:gd name="T13" fmla="*/ 699059 h 914400"/>
              <a:gd name="T14" fmla="*/ 457200 w 914400"/>
              <a:gd name="T15" fmla="*/ 591526 h 914400"/>
              <a:gd name="T16" fmla="*/ 564733 w 914400"/>
              <a:gd name="T17" fmla="*/ 699059 h 914400"/>
              <a:gd name="T18" fmla="*/ 457200 w 914400"/>
              <a:gd name="T19" fmla="*/ 806592 h 914400"/>
              <a:gd name="T20" fmla="*/ 121204 w 914400"/>
              <a:gd name="T21" fmla="*/ 349667 h 914400"/>
              <a:gd name="T22" fmla="*/ 793196 w 914400"/>
              <a:gd name="T23" fmla="*/ 349667 h 914400"/>
              <a:gd name="T24" fmla="*/ 793196 w 914400"/>
              <a:gd name="T25" fmla="*/ 564733 h 914400"/>
              <a:gd name="T26" fmla="*/ 121204 w 914400"/>
              <a:gd name="T27" fmla="*/ 564733 h 914400"/>
              <a:gd name="T28" fmla="*/ 121204 w 914400"/>
              <a:gd name="T29" fmla="*/ 349667 h 9144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14400" h="914400">
                <a:moveTo>
                  <a:pt x="457200" y="107808"/>
                </a:moveTo>
                <a:cubicBezTo>
                  <a:pt x="516589" y="107808"/>
                  <a:pt x="564733" y="155952"/>
                  <a:pt x="564733" y="215341"/>
                </a:cubicBezTo>
                <a:cubicBezTo>
                  <a:pt x="564733" y="274730"/>
                  <a:pt x="516589" y="322874"/>
                  <a:pt x="457200" y="322874"/>
                </a:cubicBezTo>
                <a:cubicBezTo>
                  <a:pt x="397811" y="322874"/>
                  <a:pt x="349667" y="274730"/>
                  <a:pt x="349667" y="215341"/>
                </a:cubicBezTo>
                <a:cubicBezTo>
                  <a:pt x="349667" y="155952"/>
                  <a:pt x="397811" y="107808"/>
                  <a:pt x="457200" y="107808"/>
                </a:cubicBezTo>
                <a:close/>
                <a:moveTo>
                  <a:pt x="457200" y="806592"/>
                </a:moveTo>
                <a:cubicBezTo>
                  <a:pt x="397811" y="806592"/>
                  <a:pt x="349667" y="758448"/>
                  <a:pt x="349667" y="699059"/>
                </a:cubicBezTo>
                <a:cubicBezTo>
                  <a:pt x="349667" y="639670"/>
                  <a:pt x="397811" y="591526"/>
                  <a:pt x="457200" y="591526"/>
                </a:cubicBezTo>
                <a:cubicBezTo>
                  <a:pt x="516589" y="591526"/>
                  <a:pt x="564733" y="639670"/>
                  <a:pt x="564733" y="699059"/>
                </a:cubicBezTo>
                <a:cubicBezTo>
                  <a:pt x="564733" y="758448"/>
                  <a:pt x="516589" y="806592"/>
                  <a:pt x="457200" y="806592"/>
                </a:cubicBezTo>
                <a:close/>
                <a:moveTo>
                  <a:pt x="121204" y="349667"/>
                </a:moveTo>
                <a:lnTo>
                  <a:pt x="793196" y="349667"/>
                </a:lnTo>
                <a:lnTo>
                  <a:pt x="793196" y="564733"/>
                </a:lnTo>
                <a:lnTo>
                  <a:pt x="121204" y="564733"/>
                </a:lnTo>
                <a:lnTo>
                  <a:pt x="121204" y="349667"/>
                </a:lnTo>
                <a:close/>
              </a:path>
            </a:pathLst>
          </a:custGeom>
          <a:solidFill>
            <a:srgbClr val="FF9900"/>
          </a:solidFill>
          <a:ln w="9525" cap="flat" cmpd="sng">
            <a:solidFill>
              <a:srgbClr val="FF97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nb-NO"/>
          </a:p>
        </p:txBody>
      </p:sp>
      <p:sp>
        <p:nvSpPr>
          <p:cNvPr id="15" name="Pil høyre 14"/>
          <p:cNvSpPr>
            <a:spLocks noChangeArrowheads="1"/>
          </p:cNvSpPr>
          <p:nvPr/>
        </p:nvSpPr>
        <p:spPr bwMode="auto">
          <a:xfrm>
            <a:off x="5795963" y="3933825"/>
            <a:ext cx="823912" cy="492125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87CDD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nb-NO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5608" name="Bilde 17" descr="rbrb_27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916113"/>
            <a:ext cx="3319462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kstSylinder 23"/>
          <p:cNvSpPr txBox="1">
            <a:spLocks noChangeArrowheads="1"/>
          </p:cNvSpPr>
          <p:nvPr/>
        </p:nvSpPr>
        <p:spPr bwMode="auto">
          <a:xfrm>
            <a:off x="4643438" y="3141663"/>
            <a:ext cx="155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nb-NO" sz="1800" b="1"/>
              <a:t>UTREDNING</a:t>
            </a:r>
          </a:p>
        </p:txBody>
      </p:sp>
      <p:sp>
        <p:nvSpPr>
          <p:cNvPr id="2" name="Pluss 1"/>
          <p:cNvSpPr>
            <a:spLocks/>
          </p:cNvSpPr>
          <p:nvPr/>
        </p:nvSpPr>
        <p:spPr bwMode="auto">
          <a:xfrm>
            <a:off x="3419475" y="2781300"/>
            <a:ext cx="914400" cy="914400"/>
          </a:xfrm>
          <a:custGeom>
            <a:avLst/>
            <a:gdLst>
              <a:gd name="T0" fmla="*/ 121204 w 914400"/>
              <a:gd name="T1" fmla="*/ 349667 h 914400"/>
              <a:gd name="T2" fmla="*/ 349667 w 914400"/>
              <a:gd name="T3" fmla="*/ 349667 h 914400"/>
              <a:gd name="T4" fmla="*/ 349667 w 914400"/>
              <a:gd name="T5" fmla="*/ 121204 h 914400"/>
              <a:gd name="T6" fmla="*/ 564733 w 914400"/>
              <a:gd name="T7" fmla="*/ 121204 h 914400"/>
              <a:gd name="T8" fmla="*/ 564733 w 914400"/>
              <a:gd name="T9" fmla="*/ 349667 h 914400"/>
              <a:gd name="T10" fmla="*/ 793196 w 914400"/>
              <a:gd name="T11" fmla="*/ 349667 h 914400"/>
              <a:gd name="T12" fmla="*/ 793196 w 914400"/>
              <a:gd name="T13" fmla="*/ 564733 h 914400"/>
              <a:gd name="T14" fmla="*/ 564733 w 914400"/>
              <a:gd name="T15" fmla="*/ 564733 h 914400"/>
              <a:gd name="T16" fmla="*/ 564733 w 914400"/>
              <a:gd name="T17" fmla="*/ 793196 h 914400"/>
              <a:gd name="T18" fmla="*/ 349667 w 914400"/>
              <a:gd name="T19" fmla="*/ 793196 h 914400"/>
              <a:gd name="T20" fmla="*/ 349667 w 914400"/>
              <a:gd name="T21" fmla="*/ 564733 h 914400"/>
              <a:gd name="T22" fmla="*/ 121204 w 914400"/>
              <a:gd name="T23" fmla="*/ 564733 h 914400"/>
              <a:gd name="T24" fmla="*/ 121204 w 914400"/>
              <a:gd name="T25" fmla="*/ 349667 h 914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" h="914400">
                <a:moveTo>
                  <a:pt x="121204" y="349667"/>
                </a:moveTo>
                <a:lnTo>
                  <a:pt x="349667" y="349667"/>
                </a:lnTo>
                <a:lnTo>
                  <a:pt x="349667" y="121204"/>
                </a:lnTo>
                <a:lnTo>
                  <a:pt x="564733" y="121204"/>
                </a:lnTo>
                <a:lnTo>
                  <a:pt x="564733" y="349667"/>
                </a:lnTo>
                <a:lnTo>
                  <a:pt x="793196" y="349667"/>
                </a:lnTo>
                <a:lnTo>
                  <a:pt x="793196" y="564733"/>
                </a:lnTo>
                <a:lnTo>
                  <a:pt x="564733" y="564733"/>
                </a:lnTo>
                <a:lnTo>
                  <a:pt x="564733" y="793196"/>
                </a:lnTo>
                <a:lnTo>
                  <a:pt x="349667" y="793196"/>
                </a:lnTo>
                <a:lnTo>
                  <a:pt x="349667" y="564733"/>
                </a:lnTo>
                <a:lnTo>
                  <a:pt x="121204" y="564733"/>
                </a:lnTo>
                <a:lnTo>
                  <a:pt x="121204" y="349667"/>
                </a:lnTo>
                <a:close/>
              </a:path>
            </a:pathLst>
          </a:custGeom>
          <a:gradFill rotWithShape="1">
            <a:gsLst>
              <a:gs pos="0">
                <a:srgbClr val="FF9D00"/>
              </a:gs>
              <a:gs pos="20000">
                <a:srgbClr val="FF9B00"/>
              </a:gs>
              <a:gs pos="100000">
                <a:srgbClr val="DA7500"/>
              </a:gs>
            </a:gsLst>
            <a:lin ang="5400000"/>
          </a:gradFill>
          <a:ln w="9525" cap="flat" cmpd="sng">
            <a:solidFill>
              <a:srgbClr val="FF97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nb-NO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555" grpId="0"/>
      <p:bldP spid="4" grpId="0" animBg="1"/>
      <p:bldP spid="12" grpId="0" animBg="1"/>
      <p:bldP spid="9" grpId="0" animBg="1"/>
      <p:bldP spid="15" grpId="0" animBg="1"/>
      <p:bldP spid="2356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tel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nb-NO" altLang="nb-NO" smtClean="0">
                <a:solidFill>
                  <a:srgbClr val="FFFFFF"/>
                </a:solidFill>
                <a:ea typeface="ＭＳ Ｐゴシック" pitchFamily="34" charset="-128"/>
              </a:rPr>
              <a:t>PRIORITERINGSFASEN:</a:t>
            </a:r>
          </a:p>
        </p:txBody>
      </p:sp>
      <p:pic>
        <p:nvPicPr>
          <p:cNvPr id="2" name="Bilde 1" descr="Rukai Mas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22922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1331913" y="3573463"/>
            <a:ext cx="5803900" cy="3024187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3200" dirty="0">
                <a:latin typeface="Arial" charset="0"/>
                <a:ea typeface="+mn-ea"/>
              </a:rPr>
              <a:t>Er det ikke snart MIN TUR???</a:t>
            </a:r>
            <a:endParaRPr lang="nb-NO" sz="1050" dirty="0">
              <a:latin typeface="Arial" charset="0"/>
              <a:ea typeface="+mn-ea"/>
            </a:endParaRPr>
          </a:p>
        </p:txBody>
      </p:sp>
      <p:sp>
        <p:nvSpPr>
          <p:cNvPr id="7" name="Magnetisk disk 6"/>
          <p:cNvSpPr>
            <a:spLocks noChangeArrowheads="1"/>
          </p:cNvSpPr>
          <p:nvPr/>
        </p:nvSpPr>
        <p:spPr bwMode="auto">
          <a:xfrm>
            <a:off x="1331913" y="1916113"/>
            <a:ext cx="1727200" cy="1441450"/>
          </a:xfrm>
          <a:prstGeom prst="flowChartMagneticDisk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nb-NO" altLang="nb-NO" b="1">
              <a:solidFill>
                <a:schemeClr val="bg1"/>
              </a:solidFill>
            </a:endParaRPr>
          </a:p>
          <a:p>
            <a:pPr algn="ctr" eaLnBrk="1" hangingPunct="1"/>
            <a:r>
              <a:rPr lang="nb-NO" altLang="nb-NO" b="1">
                <a:solidFill>
                  <a:schemeClr val="bg1"/>
                </a:solidFill>
              </a:rPr>
              <a:t>NØD-VENDIG?</a:t>
            </a:r>
          </a:p>
          <a:p>
            <a:pPr algn="ctr" eaLnBrk="1" hangingPunct="1"/>
            <a:endParaRPr lang="nb-NO" altLang="nb-NO" sz="1800">
              <a:solidFill>
                <a:schemeClr val="bg1"/>
              </a:solidFill>
            </a:endParaRPr>
          </a:p>
        </p:txBody>
      </p:sp>
      <p:sp>
        <p:nvSpPr>
          <p:cNvPr id="9" name="Magnetisk disk 8"/>
          <p:cNvSpPr>
            <a:spLocks noChangeArrowheads="1"/>
          </p:cNvSpPr>
          <p:nvPr/>
        </p:nvSpPr>
        <p:spPr bwMode="auto">
          <a:xfrm>
            <a:off x="6443663" y="1916113"/>
            <a:ext cx="1657350" cy="144145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400" b="1" dirty="0">
                <a:solidFill>
                  <a:srgbClr val="FFFFFF"/>
                </a:solidFill>
                <a:latin typeface="+mn-lt"/>
                <a:ea typeface="+mn-ea"/>
              </a:rPr>
              <a:t>FAN-TASTISK!</a:t>
            </a:r>
          </a:p>
        </p:txBody>
      </p:sp>
      <p:sp>
        <p:nvSpPr>
          <p:cNvPr id="11" name="Magnetisk disk 10"/>
          <p:cNvSpPr>
            <a:spLocks noChangeArrowheads="1"/>
          </p:cNvSpPr>
          <p:nvPr/>
        </p:nvSpPr>
        <p:spPr bwMode="auto">
          <a:xfrm>
            <a:off x="3851275" y="1916113"/>
            <a:ext cx="1657350" cy="1441450"/>
          </a:xfrm>
          <a:prstGeom prst="flowChartMagneticDisk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 sz="2400" b="1" dirty="0">
              <a:solidFill>
                <a:schemeClr val="bg1"/>
              </a:solidFill>
              <a:latin typeface="Arial" charset="0"/>
              <a:ea typeface="+mn-ea"/>
            </a:endParaRPr>
          </a:p>
          <a:p>
            <a:pPr algn="ctr">
              <a:defRPr/>
            </a:pPr>
            <a:r>
              <a:rPr lang="nb-NO" sz="2400" b="1" dirty="0">
                <a:solidFill>
                  <a:schemeClr val="bg1"/>
                </a:solidFill>
                <a:latin typeface="Arial" charset="0"/>
                <a:ea typeface="+mn-ea"/>
              </a:rPr>
              <a:t>FOR-</a:t>
            </a:r>
          </a:p>
          <a:p>
            <a:pPr algn="ctr">
              <a:defRPr/>
            </a:pPr>
            <a:r>
              <a:rPr lang="nb-NO" sz="2400" b="1" dirty="0">
                <a:solidFill>
                  <a:schemeClr val="bg1"/>
                </a:solidFill>
                <a:latin typeface="Arial" charset="0"/>
                <a:ea typeface="+mn-ea"/>
              </a:rPr>
              <a:t>NUFTIG.</a:t>
            </a:r>
          </a:p>
          <a:p>
            <a:pPr algn="ctr">
              <a:defRPr/>
            </a:pPr>
            <a:endParaRPr lang="nb-NO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2" name="Bilde 11" descr="Rukai Mas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36562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12" descr="Rukai Mas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6529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NTB_PPT_mal 23032012">
  <a:themeElements>
    <a:clrScheme name="NTB">
      <a:dk1>
        <a:sysClr val="windowText" lastClr="000000"/>
      </a:dk1>
      <a:lt1>
        <a:sysClr val="window" lastClr="FFFFFF"/>
      </a:lt1>
      <a:dk2>
        <a:srgbClr val="404040"/>
      </a:dk2>
      <a:lt2>
        <a:srgbClr val="EEECE1"/>
      </a:lt2>
      <a:accent1>
        <a:srgbClr val="FF9900"/>
      </a:accent1>
      <a:accent2>
        <a:srgbClr val="41A3A8"/>
      </a:accent2>
      <a:accent3>
        <a:srgbClr val="E5442D"/>
      </a:accent3>
      <a:accent4>
        <a:srgbClr val="F1B471"/>
      </a:accent4>
      <a:accent5>
        <a:srgbClr val="7FC6C7"/>
      </a:accent5>
      <a:accent6>
        <a:srgbClr val="EA9370"/>
      </a:accent6>
      <a:hlink>
        <a:srgbClr val="41A3A8"/>
      </a:hlink>
      <a:folHlink>
        <a:srgbClr val="7FC6C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NTB_PPT_mal 23032012.potx</Template>
  <TotalTime>3462</TotalTime>
  <Words>490</Words>
  <Application>Microsoft Office PowerPoint</Application>
  <PresentationFormat>Skjermfremvisning (4:3)</PresentationFormat>
  <Paragraphs>124</Paragraphs>
  <Slides>14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ＭＳ Ｐゴシック</vt:lpstr>
      <vt:lpstr>Calibri</vt:lpstr>
      <vt:lpstr>NTB_PPT_mal 23032012</vt:lpstr>
      <vt:lpstr>MALSTYRT UTVIKLING </vt:lpstr>
      <vt:lpstr>PowerPoint-presentasjon</vt:lpstr>
      <vt:lpstr>NY ORGANISASJON:</vt:lpstr>
      <vt:lpstr>HVORFOR UTVIKLINGSFORUM?</vt:lpstr>
      <vt:lpstr>PowerPoint-presentasjon</vt:lpstr>
      <vt:lpstr>HVORDAN JOBBER VI? </vt:lpstr>
      <vt:lpstr>           4 faser  = DAGSORDEN</vt:lpstr>
      <vt:lpstr> IDÉFASEN: </vt:lpstr>
      <vt:lpstr>PRIORITERINGSFASEN:</vt:lpstr>
      <vt:lpstr>PRIORITERING: NØDVENDIG</vt:lpstr>
      <vt:lpstr>PRIORITERING: FORNUFTIG</vt:lpstr>
      <vt:lpstr>PRIORITERING: FANTASTISK </vt:lpstr>
      <vt:lpstr>PowerPoint-presentasjon</vt:lpstr>
      <vt:lpstr>PowerPoint-presentasjon</vt:lpstr>
    </vt:vector>
  </TitlesOfParts>
  <Company>NTB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Per-Henry</dc:creator>
  <dc:description>Template by addpoint.no</dc:description>
  <cp:lastModifiedBy>SmartDialog</cp:lastModifiedBy>
  <cp:revision>191</cp:revision>
  <cp:lastPrinted>2013-09-03T14:29:32Z</cp:lastPrinted>
  <dcterms:created xsi:type="dcterms:W3CDTF">2012-03-22T08:31:00Z</dcterms:created>
  <dcterms:modified xsi:type="dcterms:W3CDTF">2013-11-01T08:41:40Z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