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9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71" r:id="rId13"/>
    <p:sldId id="272" r:id="rId14"/>
    <p:sldId id="273" r:id="rId15"/>
    <p:sldId id="270" r:id="rId16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6" d="100"/>
          <a:sy n="76" d="100"/>
        </p:scale>
        <p:origin x="-1554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9E308F-ED2E-492E-BDF5-E81942728A94}" type="datetimeFigureOut">
              <a:rPr lang="nb-NO"/>
              <a:pPr>
                <a:defRPr/>
              </a:pPr>
              <a:t>07.05.2012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D60DA4-D685-4633-BB86-59165A13D73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16387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5A5A2-2AF1-49AB-AA04-DC72C49D8B79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30723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3D2F96-CC10-4082-8D6C-14AF8C9F7A0C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18435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33DF5-04A1-4E3C-BE63-BF57B9A9233B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18435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27C751B-D06F-4378-A72D-3C6E963FB62B}" type="slidenum">
              <a:rPr lang="nb-NO" sz="1200">
                <a:latin typeface="+mn-lt"/>
              </a:rPr>
              <a:pPr algn="r">
                <a:defRPr/>
              </a:pPr>
              <a:t>5</a:t>
            </a:fld>
            <a:endParaRPr lang="nb-NO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20483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FEE5F9-2754-46B8-8D9F-C837B56CA501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22531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FB3CEC-F156-4441-85D5-848163959949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24579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490F6D-192A-4E76-A675-E2BA2657BEFD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26627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EB2CE-E1F0-4436-B82E-AA188BB1A3C8}" type="slidenum">
              <a:rPr lang="nb-NO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nb-NO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28675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CBA49-2D16-43EF-BF3F-26FA7A148004}" type="slidenum">
              <a:rPr lang="nb-NO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nb-NO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30723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3D2F96-CC10-4082-8D6C-14AF8C9F7A0C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A38B0-B774-4626-861D-64947376BB4F}" type="datetimeFigureOut">
              <a:rPr lang="nb-NO"/>
              <a:pPr>
                <a:defRPr/>
              </a:pPr>
              <a:t>07.05.2012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8509-373D-40F6-8BE2-570E749D69B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433A4-BDB7-4A24-9AE4-027532126889}" type="datetimeFigureOut">
              <a:rPr lang="nb-NO"/>
              <a:pPr>
                <a:defRPr/>
              </a:pPr>
              <a:t>07.05.2012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C9FDB-DFD4-48C8-98A4-13F416E6F22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08453-5786-4B78-883C-9BD9244207F0}" type="datetimeFigureOut">
              <a:rPr lang="nb-NO"/>
              <a:pPr>
                <a:defRPr/>
              </a:pPr>
              <a:t>07.05.2012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9714-2842-4719-979E-A1CF83A28E8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838A6-BD7D-4EC0-82D9-A143673C97EB}" type="datetimeFigureOut">
              <a:rPr lang="nb-NO"/>
              <a:pPr>
                <a:defRPr/>
              </a:pPr>
              <a:t>07.05.2012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739B0-50E3-43F0-8EF9-A5400C146E9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6205-2E0D-4459-8CFF-8009853CCF29}" type="datetimeFigureOut">
              <a:rPr lang="nb-NO"/>
              <a:pPr>
                <a:defRPr/>
              </a:pPr>
              <a:t>07.05.2012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6ADB7-B6DA-4C90-87FB-B1E37E53B15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866F1-CFE4-4260-A76D-F735D192D521}" type="datetimeFigureOut">
              <a:rPr lang="nb-NO"/>
              <a:pPr>
                <a:defRPr/>
              </a:pPr>
              <a:t>07.05.2012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5BCD7-C9F8-48B9-94CB-D1A693EB437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14101-47D9-4BA0-BCD2-13280094E268}" type="datetimeFigureOut">
              <a:rPr lang="nb-NO"/>
              <a:pPr>
                <a:defRPr/>
              </a:pPr>
              <a:t>07.05.2012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CE957-1CC1-4F71-898E-2436752189C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6214B-9CC4-426B-BD31-53AF87826192}" type="datetimeFigureOut">
              <a:rPr lang="nb-NO"/>
              <a:pPr>
                <a:defRPr/>
              </a:pPr>
              <a:t>07.05.2012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41980-E66E-4681-A775-0F6B3997D23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ED6B-9E77-48A3-BF79-5E9A110DB658}" type="datetimeFigureOut">
              <a:rPr lang="nb-NO"/>
              <a:pPr>
                <a:defRPr/>
              </a:pPr>
              <a:t>07.05.2012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9ADC-BDF5-4FA2-816B-94639DDC637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DF52-A3BA-482F-A095-880DC5C5C7CC}" type="datetimeFigureOut">
              <a:rPr lang="nb-NO"/>
              <a:pPr>
                <a:defRPr/>
              </a:pPr>
              <a:t>07.05.2012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E3294-C022-4876-B57D-56ACFFB87FC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6CFA-691E-4360-ABB3-7200B90D69CC}" type="datetimeFigureOut">
              <a:rPr lang="nb-NO"/>
              <a:pPr>
                <a:defRPr/>
              </a:pPr>
              <a:t>07.05.2012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F2735-238C-49CB-9734-EFE9F30D5A0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6B0C85-DD14-44A6-8380-AF4BA331823D}" type="datetimeFigureOut">
              <a:rPr lang="nb-NO"/>
              <a:pPr>
                <a:defRPr/>
              </a:pPr>
              <a:t>07.05.2012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CA5F23-48FE-4635-8A4B-5E689248535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ored.no/aarsrapport/2011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/>
          <a:srcRect l="9450" t="17154" r="7751" b="7967"/>
          <a:stretch>
            <a:fillRect/>
          </a:stretch>
        </p:blipFill>
        <p:spPr bwMode="auto">
          <a:xfrm>
            <a:off x="0" y="0"/>
            <a:ext cx="91709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5949950"/>
            <a:ext cx="12795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kstSylinder 5"/>
          <p:cNvSpPr txBox="1">
            <a:spLocks noChangeArrowheads="1"/>
          </p:cNvSpPr>
          <p:nvPr/>
        </p:nvSpPr>
        <p:spPr bwMode="auto">
          <a:xfrm>
            <a:off x="179388" y="6308725"/>
            <a:ext cx="580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cs typeface="Arial" charset="0"/>
              </a:rPr>
              <a:t>Norsk Redaktørforenings vårmøte, Bergen 9. mai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print"/>
          <a:srcRect l="9450" t="17155" r="7751" b="57333"/>
          <a:stretch>
            <a:fillRect/>
          </a:stretch>
        </p:blipFill>
        <p:spPr bwMode="auto">
          <a:xfrm>
            <a:off x="-42863" y="-15875"/>
            <a:ext cx="9186863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5949950"/>
            <a:ext cx="12795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kstSylinder 5"/>
          <p:cNvSpPr txBox="1">
            <a:spLocks noChangeArrowheads="1"/>
          </p:cNvSpPr>
          <p:nvPr/>
        </p:nvSpPr>
        <p:spPr bwMode="auto">
          <a:xfrm>
            <a:off x="179388" y="6308725"/>
            <a:ext cx="580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cs typeface="Arial" charset="0"/>
              </a:rPr>
              <a:t>Norsk Redaktørforenings vårmøte, Bergen 9. mai 2012</a:t>
            </a:r>
          </a:p>
        </p:txBody>
      </p:sp>
      <p:cxnSp>
        <p:nvCxnSpPr>
          <p:cNvPr id="7" name="Rett linje 6"/>
          <p:cNvCxnSpPr/>
          <p:nvPr/>
        </p:nvCxnSpPr>
        <p:spPr>
          <a:xfrm>
            <a:off x="395288" y="5846763"/>
            <a:ext cx="855186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3" name="TekstSylinder 7"/>
          <p:cNvSpPr txBox="1">
            <a:spLocks noChangeArrowheads="1"/>
          </p:cNvSpPr>
          <p:nvPr/>
        </p:nvSpPr>
        <p:spPr bwMode="auto">
          <a:xfrm>
            <a:off x="188913" y="2276475"/>
            <a:ext cx="25542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>
                <a:solidFill>
                  <a:srgbClr val="000000"/>
                </a:solidFill>
                <a:latin typeface="Trebuchet MS" pitchFamily="34" charset="0"/>
              </a:rPr>
              <a:t>Slik løste vi</a:t>
            </a:r>
          </a:p>
          <a:p>
            <a:r>
              <a:rPr lang="nb-NO" sz="3600">
                <a:solidFill>
                  <a:srgbClr val="000000"/>
                </a:solidFill>
                <a:latin typeface="Trebuchet MS" pitchFamily="34" charset="0"/>
              </a:rPr>
              <a:t>oppdraget</a:t>
            </a: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5" cstate="print"/>
          <a:srcRect l="35904" t="15582" r="33890" b="7010"/>
          <a:stretch>
            <a:fillRect/>
          </a:stretch>
        </p:blipFill>
        <p:spPr bwMode="auto">
          <a:xfrm>
            <a:off x="3292475" y="1751013"/>
            <a:ext cx="274796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6" cstate="print"/>
          <a:srcRect l="35367" t="16652" r="34041" b="5705"/>
          <a:stretch>
            <a:fillRect/>
          </a:stretch>
        </p:blipFill>
        <p:spPr bwMode="auto">
          <a:xfrm>
            <a:off x="6162675" y="1773238"/>
            <a:ext cx="27749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 cstate="print"/>
          <a:srcRect l="9450" t="17155" r="7751" b="57333"/>
          <a:stretch>
            <a:fillRect/>
          </a:stretch>
        </p:blipFill>
        <p:spPr bwMode="auto">
          <a:xfrm>
            <a:off x="-26988" y="-15875"/>
            <a:ext cx="9170988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5949950"/>
            <a:ext cx="12795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kstSylinder 5"/>
          <p:cNvSpPr txBox="1">
            <a:spLocks noChangeArrowheads="1"/>
          </p:cNvSpPr>
          <p:nvPr/>
        </p:nvSpPr>
        <p:spPr bwMode="auto">
          <a:xfrm>
            <a:off x="179388" y="6308725"/>
            <a:ext cx="580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cs typeface="Arial" charset="0"/>
              </a:rPr>
              <a:t>Norsk Redaktørforenings vårmøte, Bergen 9. mai 2012</a:t>
            </a:r>
          </a:p>
        </p:txBody>
      </p:sp>
      <p:sp>
        <p:nvSpPr>
          <p:cNvPr id="29700" name="Plassholder for innhold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38163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b-NO" u="sng" smtClean="0">
                <a:latin typeface="Arial" charset="0"/>
                <a:cs typeface="Arial" charset="0"/>
              </a:rPr>
              <a:t>Dessuten:</a:t>
            </a:r>
          </a:p>
          <a:p>
            <a:pPr marL="0" indent="0" eaLnBrk="1" hangingPunct="1">
              <a:buFont typeface="Arial" charset="0"/>
              <a:buNone/>
            </a:pPr>
            <a:endParaRPr lang="nb-NO" sz="1200" u="sng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b-NO" smtClean="0">
                <a:latin typeface="Arial" charset="0"/>
                <a:cs typeface="Arial" charset="0"/>
              </a:rPr>
              <a:t>      </a:t>
            </a:r>
            <a:r>
              <a:rPr lang="nb-NO" smtClean="0">
                <a:solidFill>
                  <a:srgbClr val="0070C0"/>
                </a:solidFill>
                <a:latin typeface="Arial" charset="0"/>
                <a:cs typeface="Arial" charset="0"/>
              </a:rPr>
              <a:t>►</a:t>
            </a:r>
            <a:r>
              <a:rPr lang="nb-NO" smtClean="0">
                <a:latin typeface="Arial" charset="0"/>
                <a:cs typeface="Arial" charset="0"/>
              </a:rPr>
              <a:t>Tall og tabeller</a:t>
            </a:r>
          </a:p>
          <a:p>
            <a:pPr marL="0" indent="0" eaLnBrk="1" hangingPunct="1">
              <a:buFont typeface="Arial" charset="0"/>
              <a:buNone/>
            </a:pPr>
            <a:r>
              <a:rPr lang="nb-NO" smtClean="0">
                <a:latin typeface="Arial" charset="0"/>
                <a:cs typeface="Arial" charset="0"/>
              </a:rPr>
              <a:t>      </a:t>
            </a:r>
            <a:r>
              <a:rPr lang="nb-NO" smtClean="0">
                <a:solidFill>
                  <a:srgbClr val="0070C0"/>
                </a:solidFill>
                <a:latin typeface="Arial" charset="0"/>
                <a:cs typeface="Arial" charset="0"/>
              </a:rPr>
              <a:t>► </a:t>
            </a:r>
            <a:r>
              <a:rPr lang="nb-NO" smtClean="0">
                <a:latin typeface="Arial" charset="0"/>
                <a:cs typeface="Arial" charset="0"/>
              </a:rPr>
              <a:t>Innsyn og offentlighet</a:t>
            </a:r>
          </a:p>
          <a:p>
            <a:pPr marL="0" indent="0" eaLnBrk="1" hangingPunct="1">
              <a:buFont typeface="Arial" charset="0"/>
              <a:buNone/>
            </a:pPr>
            <a:r>
              <a:rPr lang="nb-NO" smtClean="0">
                <a:latin typeface="Arial" charset="0"/>
                <a:cs typeface="Arial" charset="0"/>
              </a:rPr>
              <a:t>      </a:t>
            </a:r>
            <a:r>
              <a:rPr lang="nb-NO" smtClean="0">
                <a:solidFill>
                  <a:srgbClr val="0070C0"/>
                </a:solidFill>
                <a:latin typeface="Arial" charset="0"/>
                <a:cs typeface="Arial" charset="0"/>
              </a:rPr>
              <a:t>► </a:t>
            </a:r>
            <a:r>
              <a:rPr lang="nb-NO" smtClean="0">
                <a:latin typeface="Arial" charset="0"/>
                <a:cs typeface="Arial" charset="0"/>
              </a:rPr>
              <a:t>Mediejuss</a:t>
            </a:r>
          </a:p>
          <a:p>
            <a:pPr marL="0" indent="0" eaLnBrk="1" hangingPunct="1">
              <a:buFont typeface="Arial" charset="0"/>
              <a:buNone/>
            </a:pPr>
            <a:r>
              <a:rPr lang="nb-NO" smtClean="0">
                <a:latin typeface="Arial" charset="0"/>
                <a:cs typeface="Arial" charset="0"/>
              </a:rPr>
              <a:t>      </a:t>
            </a:r>
            <a:r>
              <a:rPr lang="nb-NO" smtClean="0">
                <a:solidFill>
                  <a:srgbClr val="0070C0"/>
                </a:solidFill>
                <a:latin typeface="Arial" charset="0"/>
                <a:cs typeface="Arial" charset="0"/>
              </a:rPr>
              <a:t>► </a:t>
            </a:r>
            <a:r>
              <a:rPr lang="nb-NO" smtClean="0">
                <a:latin typeface="Arial" charset="0"/>
                <a:cs typeface="Arial" charset="0"/>
              </a:rPr>
              <a:t>Medieetikk</a:t>
            </a:r>
          </a:p>
        </p:txBody>
      </p:sp>
      <p:cxnSp>
        <p:nvCxnSpPr>
          <p:cNvPr id="7" name="Rett linje 6"/>
          <p:cNvCxnSpPr/>
          <p:nvPr/>
        </p:nvCxnSpPr>
        <p:spPr>
          <a:xfrm>
            <a:off x="395288" y="5805488"/>
            <a:ext cx="855186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 cstate="print"/>
          <a:srcRect l="9450" t="17155" r="7751" b="57333"/>
          <a:stretch>
            <a:fillRect/>
          </a:stretch>
        </p:blipFill>
        <p:spPr bwMode="auto">
          <a:xfrm>
            <a:off x="-26988" y="-15875"/>
            <a:ext cx="9170988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5949950"/>
            <a:ext cx="12795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kstSylinder 5"/>
          <p:cNvSpPr txBox="1">
            <a:spLocks noChangeArrowheads="1"/>
          </p:cNvSpPr>
          <p:nvPr/>
        </p:nvSpPr>
        <p:spPr bwMode="auto">
          <a:xfrm>
            <a:off x="179388" y="6308725"/>
            <a:ext cx="580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cs typeface="Arial" charset="0"/>
              </a:rPr>
              <a:t>Norsk Redaktørforenings vårmøte, Bergen 9. mai 2012</a:t>
            </a:r>
          </a:p>
        </p:txBody>
      </p:sp>
      <p:sp>
        <p:nvSpPr>
          <p:cNvPr id="29700" name="Plassholder for innhold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38163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b-NO" sz="1200" u="sng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b-NO" dirty="0" smtClean="0">
                <a:latin typeface="Arial" charset="0"/>
                <a:cs typeface="Arial" charset="0"/>
              </a:rPr>
              <a:t>      </a:t>
            </a:r>
            <a:r>
              <a:rPr lang="nb-NO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►</a:t>
            </a:r>
            <a:r>
              <a:rPr lang="nb-NO" dirty="0" smtClean="0">
                <a:latin typeface="Arial" charset="0"/>
                <a:cs typeface="Arial" charset="0"/>
              </a:rPr>
              <a:t> </a:t>
            </a:r>
            <a:r>
              <a:rPr lang="nb-NO" dirty="0" smtClean="0">
                <a:latin typeface="Arial" charset="0"/>
                <a:cs typeface="Arial" charset="0"/>
                <a:hlinkClick r:id="rId5"/>
              </a:rPr>
              <a:t>www.</a:t>
            </a:r>
            <a:r>
              <a:rPr lang="nb-NO" b="1" dirty="0" smtClean="0">
                <a:hlinkClick r:id="rId5"/>
              </a:rPr>
              <a:t>nored.no/aarsrapport/2011</a:t>
            </a:r>
            <a:endParaRPr lang="nb-NO" b="1" dirty="0" smtClean="0"/>
          </a:p>
          <a:p>
            <a:pPr marL="0" indent="0" eaLnBrk="1" hangingPunct="1">
              <a:buFont typeface="Arial" charset="0"/>
              <a:buNone/>
            </a:pPr>
            <a:r>
              <a:rPr lang="nb-NO" b="1" dirty="0" smtClean="0"/>
              <a:t>  </a:t>
            </a:r>
          </a:p>
          <a:p>
            <a:pPr marL="0" indent="0" eaLnBrk="1" hangingPunct="1">
              <a:buFont typeface="Arial" charset="0"/>
              <a:buNone/>
            </a:pPr>
            <a:endParaRPr lang="nb-NO" dirty="0" smtClean="0"/>
          </a:p>
          <a:p>
            <a:pPr marL="0" indent="0" eaLnBrk="1" hangingPunct="1">
              <a:buFont typeface="Arial" charset="0"/>
              <a:buNone/>
            </a:pPr>
            <a:endParaRPr lang="nb-NO" dirty="0" smtClean="0">
              <a:latin typeface="Arial" charset="0"/>
              <a:cs typeface="Arial" charset="0"/>
            </a:endParaRPr>
          </a:p>
        </p:txBody>
      </p:sp>
      <p:cxnSp>
        <p:nvCxnSpPr>
          <p:cNvPr id="7" name="Rett linje 6"/>
          <p:cNvCxnSpPr/>
          <p:nvPr/>
        </p:nvCxnSpPr>
        <p:spPr>
          <a:xfrm>
            <a:off x="395288" y="5805488"/>
            <a:ext cx="855186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 cstate="print"/>
          <a:srcRect l="9450" t="17155" r="7751" b="57333"/>
          <a:stretch>
            <a:fillRect/>
          </a:stretch>
        </p:blipFill>
        <p:spPr bwMode="auto">
          <a:xfrm>
            <a:off x="-42863" y="-15875"/>
            <a:ext cx="9186863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5949950"/>
            <a:ext cx="12795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kstSylinder 5"/>
          <p:cNvSpPr txBox="1">
            <a:spLocks noChangeArrowheads="1"/>
          </p:cNvSpPr>
          <p:nvPr/>
        </p:nvSpPr>
        <p:spPr bwMode="auto">
          <a:xfrm>
            <a:off x="179388" y="6308725"/>
            <a:ext cx="580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cs typeface="Arial" charset="0"/>
              </a:rPr>
              <a:t>Norsk Redaktørforenings vårmøte, Bergen 9. mai 2012</a:t>
            </a:r>
          </a:p>
        </p:txBody>
      </p:sp>
      <p:sp>
        <p:nvSpPr>
          <p:cNvPr id="15364" name="Plassholder for innhold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38163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b-NO" u="sng" dirty="0" smtClean="0">
                <a:latin typeface="Arial" charset="0"/>
                <a:cs typeface="Arial" charset="0"/>
              </a:rPr>
              <a:t>To viktige punkter i </a:t>
            </a:r>
            <a:r>
              <a:rPr lang="nb-NO" u="sng" dirty="0" err="1" smtClean="0">
                <a:latin typeface="Arial" charset="0"/>
                <a:cs typeface="Arial" charset="0"/>
              </a:rPr>
              <a:t>NRs</a:t>
            </a:r>
            <a:r>
              <a:rPr lang="nb-NO" u="sng" dirty="0" smtClean="0">
                <a:latin typeface="Arial" charset="0"/>
                <a:cs typeface="Arial" charset="0"/>
              </a:rPr>
              <a:t> handlingsplan:</a:t>
            </a:r>
          </a:p>
          <a:p>
            <a:pPr marL="0" indent="0" eaLnBrk="1" hangingPunct="1">
              <a:buFont typeface="Arial" charset="0"/>
              <a:buNone/>
            </a:pPr>
            <a:endParaRPr lang="nb-NO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b-NO" dirty="0" smtClean="0">
                <a:latin typeface="Arial" charset="0"/>
                <a:cs typeface="Arial" charset="0"/>
              </a:rPr>
              <a:t>      </a:t>
            </a:r>
            <a:r>
              <a:rPr lang="nb-NO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►</a:t>
            </a:r>
            <a:r>
              <a:rPr lang="nb-NO" dirty="0" smtClean="0">
                <a:latin typeface="Arial" charset="0"/>
                <a:cs typeface="Arial" charset="0"/>
              </a:rPr>
              <a:t> Utarbeide en årlig nasjonal rapport</a:t>
            </a:r>
          </a:p>
          <a:p>
            <a:pPr marL="0" indent="0" eaLnBrk="1" hangingPunct="1">
              <a:buFont typeface="Arial" charset="0"/>
              <a:buNone/>
            </a:pPr>
            <a:endParaRPr lang="nb-NO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b-NO" dirty="0" smtClean="0">
                <a:latin typeface="Arial" charset="0"/>
                <a:cs typeface="Arial" charset="0"/>
              </a:rPr>
              <a:t>      </a:t>
            </a:r>
            <a:r>
              <a:rPr lang="nb-NO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►</a:t>
            </a:r>
            <a:r>
              <a:rPr lang="nb-NO" dirty="0" err="1" smtClean="0">
                <a:latin typeface="Arial" charset="0"/>
                <a:cs typeface="Arial" charset="0"/>
              </a:rPr>
              <a:t>Stimulere</a:t>
            </a:r>
            <a:r>
              <a:rPr lang="nb-NO" dirty="0" smtClean="0">
                <a:latin typeface="Arial" charset="0"/>
                <a:cs typeface="Arial" charset="0"/>
              </a:rPr>
              <a:t> til at flest mulig leverer egne </a:t>
            </a:r>
          </a:p>
          <a:p>
            <a:pPr marL="0" indent="0" eaLnBrk="1" hangingPunct="1">
              <a:buFont typeface="Arial" charset="0"/>
              <a:buNone/>
            </a:pPr>
            <a:r>
              <a:rPr lang="nb-NO" dirty="0" smtClean="0">
                <a:latin typeface="Arial" charset="0"/>
                <a:cs typeface="Arial" charset="0"/>
              </a:rPr>
              <a:t>          redaksjonelle årsrapporter</a:t>
            </a:r>
          </a:p>
        </p:txBody>
      </p:sp>
      <p:cxnSp>
        <p:nvCxnSpPr>
          <p:cNvPr id="7" name="Rett linje 6"/>
          <p:cNvCxnSpPr/>
          <p:nvPr/>
        </p:nvCxnSpPr>
        <p:spPr>
          <a:xfrm>
            <a:off x="395288" y="5805488"/>
            <a:ext cx="855186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 cstate="print"/>
          <a:srcRect l="9450" t="17155" r="7613" b="57333"/>
          <a:stretch>
            <a:fillRect/>
          </a:stretch>
        </p:blipFill>
        <p:spPr bwMode="auto">
          <a:xfrm>
            <a:off x="-42863" y="-15875"/>
            <a:ext cx="9186863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5949950"/>
            <a:ext cx="12795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kstSylinder 5"/>
          <p:cNvSpPr txBox="1">
            <a:spLocks noChangeArrowheads="1"/>
          </p:cNvSpPr>
          <p:nvPr/>
        </p:nvSpPr>
        <p:spPr bwMode="auto">
          <a:xfrm>
            <a:off x="179388" y="6308725"/>
            <a:ext cx="580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cs typeface="Arial" charset="0"/>
              </a:rPr>
              <a:t>Norsk Redaktørforenings vårmøte, Bergen 9. mai 2012</a:t>
            </a:r>
          </a:p>
        </p:txBody>
      </p:sp>
      <p:sp>
        <p:nvSpPr>
          <p:cNvPr id="17412" name="Plassholder for innhold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38163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b-NO" u="sng" dirty="0" smtClean="0">
                <a:latin typeface="Arial" charset="0"/>
                <a:cs typeface="Arial" charset="0"/>
              </a:rPr>
              <a:t>Hvorfor redaksjonelle rapporter?</a:t>
            </a:r>
          </a:p>
          <a:p>
            <a:pPr marL="0" indent="0" eaLnBrk="1" hangingPunct="1">
              <a:buFont typeface="Arial" charset="0"/>
              <a:buNone/>
            </a:pPr>
            <a:endParaRPr lang="nb-NO" u="sng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b-NO" dirty="0" smtClean="0">
                <a:latin typeface="Arial" charset="0"/>
                <a:cs typeface="Arial" charset="0"/>
              </a:rPr>
              <a:t>      </a:t>
            </a:r>
            <a:r>
              <a:rPr lang="nb-NO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► </a:t>
            </a:r>
            <a:r>
              <a:rPr lang="nb-NO" dirty="0" smtClean="0">
                <a:latin typeface="Arial" charset="0"/>
                <a:cs typeface="Arial" charset="0"/>
              </a:rPr>
              <a:t>Melde tilbake til publikum</a:t>
            </a:r>
          </a:p>
          <a:p>
            <a:pPr marL="0" indent="0" eaLnBrk="1" hangingPunct="1">
              <a:buFont typeface="Arial" charset="0"/>
              <a:buNone/>
            </a:pPr>
            <a:r>
              <a:rPr lang="nb-NO" dirty="0" smtClean="0">
                <a:latin typeface="Arial" charset="0"/>
                <a:cs typeface="Arial" charset="0"/>
              </a:rPr>
              <a:t>      </a:t>
            </a:r>
            <a:r>
              <a:rPr lang="nb-NO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► </a:t>
            </a:r>
            <a:r>
              <a:rPr lang="nb-NO" dirty="0" smtClean="0">
                <a:latin typeface="Arial" charset="0"/>
                <a:cs typeface="Arial" charset="0"/>
              </a:rPr>
              <a:t>Melde tilbake til «samfunnet»</a:t>
            </a:r>
          </a:p>
          <a:p>
            <a:pPr marL="0" indent="0" eaLnBrk="1" hangingPunct="1">
              <a:buFont typeface="Arial" charset="0"/>
              <a:buNone/>
            </a:pPr>
            <a:r>
              <a:rPr lang="nb-NO" dirty="0" smtClean="0">
                <a:latin typeface="Arial" charset="0"/>
                <a:cs typeface="Arial" charset="0"/>
              </a:rPr>
              <a:t>      </a:t>
            </a:r>
            <a:r>
              <a:rPr lang="nb-NO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► </a:t>
            </a:r>
            <a:r>
              <a:rPr lang="nb-NO" dirty="0" smtClean="0">
                <a:latin typeface="Arial" charset="0"/>
                <a:cs typeface="Arial" charset="0"/>
              </a:rPr>
              <a:t>Melde tilbake til oss selv</a:t>
            </a:r>
          </a:p>
        </p:txBody>
      </p:sp>
      <p:cxnSp>
        <p:nvCxnSpPr>
          <p:cNvPr id="7" name="Rett linje 6"/>
          <p:cNvCxnSpPr/>
          <p:nvPr/>
        </p:nvCxnSpPr>
        <p:spPr>
          <a:xfrm>
            <a:off x="395288" y="5805488"/>
            <a:ext cx="855186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3658" t="27722" r="29039" b="7593"/>
          <a:stretch>
            <a:fillRect/>
          </a:stretch>
        </p:blipFill>
        <p:spPr bwMode="auto">
          <a:xfrm>
            <a:off x="4103688" y="0"/>
            <a:ext cx="5040312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21262" t="25185" r="19421" b="8073"/>
          <a:stretch>
            <a:fillRect/>
          </a:stretch>
        </p:blipFill>
        <p:spPr bwMode="auto">
          <a:xfrm>
            <a:off x="0" y="0"/>
            <a:ext cx="446405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l="8403" r="9166"/>
          <a:stretch>
            <a:fillRect/>
          </a:stretch>
        </p:blipFill>
        <p:spPr bwMode="auto">
          <a:xfrm>
            <a:off x="4716463" y="3502025"/>
            <a:ext cx="4427537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 l="24155" t="10593" r="22292" b="3204"/>
          <a:stretch>
            <a:fillRect/>
          </a:stretch>
        </p:blipFill>
        <p:spPr bwMode="auto">
          <a:xfrm>
            <a:off x="0" y="2997200"/>
            <a:ext cx="372268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 t="19315" r="1447" b="8444"/>
          <a:stretch>
            <a:fillRect/>
          </a:stretch>
        </p:blipFill>
        <p:spPr bwMode="auto">
          <a:xfrm>
            <a:off x="1258888" y="3644900"/>
            <a:ext cx="50038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l="9450" t="17155" r="7613" b="57333"/>
          <a:stretch>
            <a:fillRect/>
          </a:stretch>
        </p:blipFill>
        <p:spPr bwMode="auto">
          <a:xfrm>
            <a:off x="-42863" y="-15875"/>
            <a:ext cx="9186863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5949950"/>
            <a:ext cx="12795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kstSylinder 5"/>
          <p:cNvSpPr txBox="1">
            <a:spLocks noChangeArrowheads="1"/>
          </p:cNvSpPr>
          <p:nvPr/>
        </p:nvSpPr>
        <p:spPr bwMode="auto">
          <a:xfrm>
            <a:off x="179388" y="6308725"/>
            <a:ext cx="580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cs typeface="Arial" charset="0"/>
              </a:rPr>
              <a:t>Norsk Redaktørforenings vårmøte, Bergen 9. mai 2012</a:t>
            </a:r>
          </a:p>
        </p:txBody>
      </p:sp>
      <p:sp>
        <p:nvSpPr>
          <p:cNvPr id="34821" name="Plassholder for innhold 2"/>
          <p:cNvSpPr>
            <a:spLocks noGrp="1"/>
          </p:cNvSpPr>
          <p:nvPr>
            <p:ph idx="4294967295"/>
          </p:nvPr>
        </p:nvSpPr>
        <p:spPr>
          <a:xfrm>
            <a:off x="457200" y="1989138"/>
            <a:ext cx="8229600" cy="38163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b-NO" u="sng" smtClean="0">
                <a:latin typeface="Arial" charset="0"/>
                <a:cs typeface="Arial" charset="0"/>
              </a:rPr>
              <a:t>Flere lager redaksjonelle rapporter:</a:t>
            </a:r>
          </a:p>
          <a:p>
            <a:pPr marL="0" indent="0" eaLnBrk="1" hangingPunct="1">
              <a:buFont typeface="Arial" charset="0"/>
              <a:buNone/>
            </a:pPr>
            <a:r>
              <a:rPr lang="nb-NO" smtClean="0">
                <a:latin typeface="Arial" charset="0"/>
                <a:cs typeface="Arial" charset="0"/>
              </a:rPr>
              <a:t>     </a:t>
            </a:r>
            <a:r>
              <a:rPr lang="nb-NO" sz="2400" smtClean="0">
                <a:solidFill>
                  <a:srgbClr val="0070C0"/>
                </a:solidFill>
                <a:latin typeface="Arial" charset="0"/>
                <a:cs typeface="Arial" charset="0"/>
              </a:rPr>
              <a:t>► </a:t>
            </a:r>
            <a:r>
              <a:rPr lang="nb-NO" sz="2400" smtClean="0">
                <a:latin typeface="Arial" charset="0"/>
                <a:cs typeface="Arial" charset="0"/>
              </a:rPr>
              <a:t>A-pressen – 20 mediehus </a:t>
            </a:r>
          </a:p>
          <a:p>
            <a:pPr marL="0" indent="0" eaLnBrk="1" hangingPunct="1">
              <a:buFont typeface="Arial" charset="0"/>
              <a:buNone/>
            </a:pPr>
            <a:r>
              <a:rPr lang="nb-NO" sz="2400" smtClean="0">
                <a:latin typeface="Arial" charset="0"/>
                <a:cs typeface="Arial" charset="0"/>
              </a:rPr>
              <a:t>      </a:t>
            </a:r>
            <a:r>
              <a:rPr lang="nb-NO" sz="2400" smtClean="0">
                <a:solidFill>
                  <a:srgbClr val="0070C0"/>
                </a:solidFill>
                <a:latin typeface="Arial" charset="0"/>
                <a:cs typeface="Arial" charset="0"/>
              </a:rPr>
              <a:t>► </a:t>
            </a:r>
            <a:r>
              <a:rPr lang="nb-NO" sz="2400" smtClean="0">
                <a:latin typeface="Arial" charset="0"/>
                <a:cs typeface="Arial" charset="0"/>
              </a:rPr>
              <a:t>Polaris – 36 mediehus</a:t>
            </a:r>
          </a:p>
          <a:p>
            <a:pPr marL="0" indent="0" eaLnBrk="1" hangingPunct="1">
              <a:buFont typeface="Arial" charset="0"/>
              <a:buNone/>
            </a:pPr>
            <a:r>
              <a:rPr lang="nb-NO" sz="2400" smtClean="0">
                <a:latin typeface="Arial" charset="0"/>
                <a:cs typeface="Arial" charset="0"/>
              </a:rPr>
              <a:t>      </a:t>
            </a:r>
            <a:r>
              <a:rPr lang="nb-NO" sz="2400" smtClean="0">
                <a:solidFill>
                  <a:srgbClr val="0070C0"/>
                </a:solidFill>
                <a:latin typeface="Arial" charset="0"/>
                <a:cs typeface="Arial" charset="0"/>
              </a:rPr>
              <a:t>► </a:t>
            </a:r>
            <a:r>
              <a:rPr lang="nb-NO" sz="2400" smtClean="0">
                <a:latin typeface="Arial" charset="0"/>
                <a:cs typeface="Arial" charset="0"/>
              </a:rPr>
              <a:t>Schibsted Annual Editorial Report</a:t>
            </a:r>
            <a:r>
              <a:rPr lang="nb-NO" sz="240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nb-NO" sz="2400" smtClean="0">
                <a:solidFill>
                  <a:srgbClr val="0070C0"/>
                </a:solidFill>
                <a:latin typeface="Arial" charset="0"/>
                <a:cs typeface="Arial" charset="0"/>
              </a:rPr>
              <a:t>      ► </a:t>
            </a:r>
            <a:r>
              <a:rPr lang="nb-NO" sz="2400" smtClean="0">
                <a:latin typeface="Arial" charset="0"/>
                <a:cs typeface="Arial" charset="0"/>
              </a:rPr>
              <a:t>VG og Aftenposten</a:t>
            </a:r>
          </a:p>
          <a:p>
            <a:pPr marL="0" indent="0" eaLnBrk="1" hangingPunct="1">
              <a:buFont typeface="Arial" charset="0"/>
              <a:buNone/>
            </a:pPr>
            <a:r>
              <a:rPr lang="nb-NO" sz="2400" smtClean="0">
                <a:solidFill>
                  <a:srgbClr val="0070C0"/>
                </a:solidFill>
                <a:latin typeface="Arial" charset="0"/>
                <a:cs typeface="Arial" charset="0"/>
              </a:rPr>
              <a:t>      ► </a:t>
            </a:r>
            <a:r>
              <a:rPr lang="nb-NO" sz="2400" smtClean="0">
                <a:latin typeface="Arial" charset="0"/>
                <a:cs typeface="Arial" charset="0"/>
              </a:rPr>
              <a:t>Drammens Tidende</a:t>
            </a:r>
          </a:p>
          <a:p>
            <a:pPr marL="0" indent="0" eaLnBrk="1" hangingPunct="1">
              <a:buFont typeface="Arial" charset="0"/>
              <a:buNone/>
            </a:pPr>
            <a:r>
              <a:rPr lang="nb-NO" sz="2400" smtClean="0">
                <a:solidFill>
                  <a:srgbClr val="0070C0"/>
                </a:solidFill>
                <a:latin typeface="Arial" charset="0"/>
                <a:cs typeface="Arial" charset="0"/>
              </a:rPr>
              <a:t>      ► </a:t>
            </a:r>
            <a:r>
              <a:rPr lang="nb-NO" sz="2400" smtClean="0">
                <a:latin typeface="Arial" charset="0"/>
                <a:cs typeface="Arial" charset="0"/>
              </a:rPr>
              <a:t>NRKs årsrapport</a:t>
            </a:r>
          </a:p>
          <a:p>
            <a:pPr marL="0" indent="0" eaLnBrk="1" hangingPunct="1">
              <a:buFont typeface="Arial" charset="0"/>
              <a:buNone/>
            </a:pPr>
            <a:r>
              <a:rPr lang="nb-NO" sz="2400" smtClean="0">
                <a:solidFill>
                  <a:srgbClr val="0070C0"/>
                </a:solidFill>
                <a:latin typeface="Arial" charset="0"/>
                <a:cs typeface="Arial" charset="0"/>
              </a:rPr>
              <a:t>      ► </a:t>
            </a:r>
            <a:r>
              <a:rPr lang="nb-NO" sz="2400" smtClean="0">
                <a:latin typeface="Arial" charset="0"/>
                <a:cs typeface="Arial" charset="0"/>
              </a:rPr>
              <a:t>TV2s nyhetsrapport 2011</a:t>
            </a:r>
          </a:p>
        </p:txBody>
      </p:sp>
      <p:cxnSp>
        <p:nvCxnSpPr>
          <p:cNvPr id="7" name="Rett linje 6"/>
          <p:cNvCxnSpPr/>
          <p:nvPr/>
        </p:nvCxnSpPr>
        <p:spPr>
          <a:xfrm>
            <a:off x="395288" y="5805488"/>
            <a:ext cx="855186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 cstate="print"/>
          <a:srcRect l="9450" t="17155" r="7613" b="57333"/>
          <a:stretch>
            <a:fillRect/>
          </a:stretch>
        </p:blipFill>
        <p:spPr bwMode="auto">
          <a:xfrm>
            <a:off x="-42863" y="-15875"/>
            <a:ext cx="9186863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5949950"/>
            <a:ext cx="12795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kstSylinder 5"/>
          <p:cNvSpPr txBox="1">
            <a:spLocks noChangeArrowheads="1"/>
          </p:cNvSpPr>
          <p:nvPr/>
        </p:nvSpPr>
        <p:spPr bwMode="auto">
          <a:xfrm>
            <a:off x="179388" y="6308725"/>
            <a:ext cx="580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cs typeface="Arial" charset="0"/>
              </a:rPr>
              <a:t>Norsk Redaktørforenings vårmøte, Bergen 9. mai 2012</a:t>
            </a:r>
          </a:p>
        </p:txBody>
      </p:sp>
      <p:sp>
        <p:nvSpPr>
          <p:cNvPr id="19460" name="Plassholder for innhold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38163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b-NO" u="sng" smtClean="0">
                <a:latin typeface="Arial" charset="0"/>
                <a:cs typeface="Arial" charset="0"/>
              </a:rPr>
              <a:t>Årets rapport:</a:t>
            </a:r>
          </a:p>
          <a:p>
            <a:pPr marL="0" indent="0" eaLnBrk="1" hangingPunct="1">
              <a:buFont typeface="Arial" charset="0"/>
              <a:buNone/>
            </a:pPr>
            <a:endParaRPr lang="nb-NO" sz="1200" u="sng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b-NO" smtClean="0">
                <a:latin typeface="Arial" charset="0"/>
                <a:cs typeface="Arial" charset="0"/>
              </a:rPr>
              <a:t>      </a:t>
            </a:r>
            <a:r>
              <a:rPr lang="nb-NO" smtClean="0">
                <a:solidFill>
                  <a:srgbClr val="0070C0"/>
                </a:solidFill>
                <a:latin typeface="Arial" charset="0"/>
                <a:cs typeface="Arial" charset="0"/>
              </a:rPr>
              <a:t>►</a:t>
            </a:r>
            <a:r>
              <a:rPr lang="nb-NO" smtClean="0">
                <a:latin typeface="Arial" charset="0"/>
                <a:cs typeface="Arial" charset="0"/>
              </a:rPr>
              <a:t>71 redaksjoner</a:t>
            </a:r>
          </a:p>
          <a:p>
            <a:pPr marL="0" indent="0" eaLnBrk="1" hangingPunct="1">
              <a:buFont typeface="Arial" charset="0"/>
              <a:buNone/>
            </a:pPr>
            <a:r>
              <a:rPr lang="nb-NO" smtClean="0">
                <a:latin typeface="Arial" charset="0"/>
                <a:cs typeface="Arial" charset="0"/>
              </a:rPr>
              <a:t>      </a:t>
            </a:r>
            <a:r>
              <a:rPr lang="nb-NO" smtClean="0">
                <a:solidFill>
                  <a:srgbClr val="0070C0"/>
                </a:solidFill>
                <a:latin typeface="Arial" charset="0"/>
                <a:cs typeface="Arial" charset="0"/>
              </a:rPr>
              <a:t>► </a:t>
            </a:r>
            <a:r>
              <a:rPr lang="nb-NO" smtClean="0">
                <a:latin typeface="Arial" charset="0"/>
                <a:cs typeface="Arial" charset="0"/>
              </a:rPr>
              <a:t>Alle medier</a:t>
            </a:r>
          </a:p>
          <a:p>
            <a:pPr marL="0" indent="0" eaLnBrk="1" hangingPunct="1">
              <a:buFont typeface="Arial" charset="0"/>
              <a:buNone/>
            </a:pPr>
            <a:r>
              <a:rPr lang="nb-NO" smtClean="0">
                <a:latin typeface="Arial" charset="0"/>
                <a:cs typeface="Arial" charset="0"/>
              </a:rPr>
              <a:t>      </a:t>
            </a:r>
            <a:r>
              <a:rPr lang="nb-NO" smtClean="0">
                <a:solidFill>
                  <a:srgbClr val="0070C0"/>
                </a:solidFill>
                <a:latin typeface="Arial" charset="0"/>
                <a:cs typeface="Arial" charset="0"/>
              </a:rPr>
              <a:t>► </a:t>
            </a:r>
            <a:r>
              <a:rPr lang="nb-NO" smtClean="0">
                <a:latin typeface="Arial" charset="0"/>
                <a:cs typeface="Arial" charset="0"/>
              </a:rPr>
              <a:t>Mest fra mediehus</a:t>
            </a:r>
          </a:p>
          <a:p>
            <a:pPr marL="0" indent="0" eaLnBrk="1" hangingPunct="1">
              <a:buFont typeface="Arial" charset="0"/>
              <a:buNone/>
            </a:pPr>
            <a:r>
              <a:rPr lang="nb-NO" smtClean="0">
                <a:latin typeface="Arial" charset="0"/>
                <a:cs typeface="Arial" charset="0"/>
              </a:rPr>
              <a:t>      </a:t>
            </a:r>
            <a:r>
              <a:rPr lang="nb-NO" smtClean="0">
                <a:solidFill>
                  <a:srgbClr val="0070C0"/>
                </a:solidFill>
                <a:latin typeface="Arial" charset="0"/>
                <a:cs typeface="Arial" charset="0"/>
              </a:rPr>
              <a:t>► </a:t>
            </a:r>
            <a:r>
              <a:rPr lang="nb-NO" smtClean="0">
                <a:latin typeface="Arial" charset="0"/>
                <a:cs typeface="Arial" charset="0"/>
              </a:rPr>
              <a:t>Lite ukepresse</a:t>
            </a:r>
          </a:p>
        </p:txBody>
      </p:sp>
      <p:cxnSp>
        <p:nvCxnSpPr>
          <p:cNvPr id="7" name="Rett linje 6"/>
          <p:cNvCxnSpPr/>
          <p:nvPr/>
        </p:nvCxnSpPr>
        <p:spPr>
          <a:xfrm>
            <a:off x="395288" y="5805488"/>
            <a:ext cx="855186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 cstate="print"/>
          <a:srcRect l="9450" t="17155" r="7613" b="57333"/>
          <a:stretch>
            <a:fillRect/>
          </a:stretch>
        </p:blipFill>
        <p:spPr bwMode="auto">
          <a:xfrm>
            <a:off x="-42863" y="-15875"/>
            <a:ext cx="9186863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5949950"/>
            <a:ext cx="12795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kstSylinder 5"/>
          <p:cNvSpPr txBox="1">
            <a:spLocks noChangeArrowheads="1"/>
          </p:cNvSpPr>
          <p:nvPr/>
        </p:nvSpPr>
        <p:spPr bwMode="auto">
          <a:xfrm>
            <a:off x="179388" y="6308725"/>
            <a:ext cx="580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cs typeface="Arial" charset="0"/>
              </a:rPr>
              <a:t>Norsk Redaktørforenings vårmøte, Bergen 9. mai 2012</a:t>
            </a:r>
          </a:p>
        </p:txBody>
      </p:sp>
      <p:cxnSp>
        <p:nvCxnSpPr>
          <p:cNvPr id="7" name="Rett linje 6"/>
          <p:cNvCxnSpPr/>
          <p:nvPr/>
        </p:nvCxnSpPr>
        <p:spPr>
          <a:xfrm>
            <a:off x="395288" y="5822950"/>
            <a:ext cx="855186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5" cstate="print"/>
          <a:srcRect l="35464" t="16345" r="33904" b="6631"/>
          <a:stretch>
            <a:fillRect/>
          </a:stretch>
        </p:blipFill>
        <p:spPr bwMode="auto">
          <a:xfrm>
            <a:off x="3195638" y="1751013"/>
            <a:ext cx="280193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6" cstate="print"/>
          <a:srcRect l="35358" t="15768" r="33655" b="11864"/>
          <a:stretch>
            <a:fillRect/>
          </a:stretch>
        </p:blipFill>
        <p:spPr bwMode="auto">
          <a:xfrm>
            <a:off x="5981700" y="1841500"/>
            <a:ext cx="30146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kstSylinder 7"/>
          <p:cNvSpPr txBox="1">
            <a:spLocks noChangeArrowheads="1"/>
          </p:cNvSpPr>
          <p:nvPr/>
        </p:nvSpPr>
        <p:spPr bwMode="auto">
          <a:xfrm>
            <a:off x="684213" y="2276475"/>
            <a:ext cx="2295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>
                <a:latin typeface="Trebuchet MS" pitchFamily="34" charset="0"/>
              </a:rPr>
              <a:t>22. juli-</a:t>
            </a:r>
          </a:p>
          <a:p>
            <a:r>
              <a:rPr lang="nb-NO" sz="3600">
                <a:latin typeface="Trebuchet MS" pitchFamily="34" charset="0"/>
              </a:rPr>
              <a:t>dekningen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3" cstate="print"/>
          <a:srcRect l="9450" t="17155" r="7613" b="57333"/>
          <a:stretch>
            <a:fillRect/>
          </a:stretch>
        </p:blipFill>
        <p:spPr bwMode="auto">
          <a:xfrm>
            <a:off x="-42863" y="-15875"/>
            <a:ext cx="9186863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5949950"/>
            <a:ext cx="12795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kstSylinder 5"/>
          <p:cNvSpPr txBox="1">
            <a:spLocks noChangeArrowheads="1"/>
          </p:cNvSpPr>
          <p:nvPr/>
        </p:nvSpPr>
        <p:spPr bwMode="auto">
          <a:xfrm>
            <a:off x="179388" y="6308725"/>
            <a:ext cx="580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cs typeface="Arial" charset="0"/>
              </a:rPr>
              <a:t>Norsk Redaktørforenings vårmøte, Bergen 9. mai 2012</a:t>
            </a:r>
          </a:p>
        </p:txBody>
      </p:sp>
      <p:cxnSp>
        <p:nvCxnSpPr>
          <p:cNvPr id="7" name="Rett linje 6"/>
          <p:cNvCxnSpPr/>
          <p:nvPr/>
        </p:nvCxnSpPr>
        <p:spPr>
          <a:xfrm>
            <a:off x="395288" y="5822950"/>
            <a:ext cx="855186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TekstSylinder 7"/>
          <p:cNvSpPr txBox="1">
            <a:spLocks noChangeArrowheads="1"/>
          </p:cNvSpPr>
          <p:nvPr/>
        </p:nvSpPr>
        <p:spPr bwMode="auto">
          <a:xfrm>
            <a:off x="684213" y="2276475"/>
            <a:ext cx="2295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>
                <a:solidFill>
                  <a:srgbClr val="000000"/>
                </a:solidFill>
                <a:latin typeface="Trebuchet MS" pitchFamily="34" charset="0"/>
              </a:rPr>
              <a:t>22. juli-</a:t>
            </a:r>
          </a:p>
          <a:p>
            <a:r>
              <a:rPr lang="nb-NO" sz="3600">
                <a:solidFill>
                  <a:srgbClr val="000000"/>
                </a:solidFill>
                <a:latin typeface="Trebuchet MS" pitchFamily="34" charset="0"/>
              </a:rPr>
              <a:t>dekningen</a:t>
            </a: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5" cstate="print"/>
          <a:srcRect l="35902" t="17416" r="33572" b="5357"/>
          <a:stretch>
            <a:fillRect/>
          </a:stretch>
        </p:blipFill>
        <p:spPr bwMode="auto">
          <a:xfrm>
            <a:off x="3279775" y="1751013"/>
            <a:ext cx="278288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6" cstate="print"/>
          <a:srcRect l="35367" t="17407" r="33730" b="5704"/>
          <a:stretch>
            <a:fillRect/>
          </a:stretch>
        </p:blipFill>
        <p:spPr bwMode="auto">
          <a:xfrm>
            <a:off x="6253163" y="1779588"/>
            <a:ext cx="28305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3" cstate="print"/>
          <a:srcRect l="9450" t="17155" r="7613" b="57333"/>
          <a:stretch>
            <a:fillRect/>
          </a:stretch>
        </p:blipFill>
        <p:spPr bwMode="auto">
          <a:xfrm>
            <a:off x="-42863" y="-15875"/>
            <a:ext cx="9186863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5949950"/>
            <a:ext cx="12795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kstSylinder 5"/>
          <p:cNvSpPr txBox="1">
            <a:spLocks noChangeArrowheads="1"/>
          </p:cNvSpPr>
          <p:nvPr/>
        </p:nvSpPr>
        <p:spPr bwMode="auto">
          <a:xfrm>
            <a:off x="179388" y="6308725"/>
            <a:ext cx="580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cs typeface="Arial" charset="0"/>
              </a:rPr>
              <a:t>Norsk Redaktørforenings vårmøte, Bergen 9. mai 2012</a:t>
            </a:r>
          </a:p>
        </p:txBody>
      </p:sp>
      <p:cxnSp>
        <p:nvCxnSpPr>
          <p:cNvPr id="7" name="Rett linje 6"/>
          <p:cNvCxnSpPr/>
          <p:nvPr/>
        </p:nvCxnSpPr>
        <p:spPr>
          <a:xfrm>
            <a:off x="395288" y="5846763"/>
            <a:ext cx="855186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TekstSylinder 7"/>
          <p:cNvSpPr txBox="1">
            <a:spLocks noChangeArrowheads="1"/>
          </p:cNvSpPr>
          <p:nvPr/>
        </p:nvSpPr>
        <p:spPr bwMode="auto">
          <a:xfrm>
            <a:off x="188913" y="2276475"/>
            <a:ext cx="3021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>
                <a:solidFill>
                  <a:srgbClr val="000000"/>
                </a:solidFill>
                <a:latin typeface="Trebuchet MS" pitchFamily="34" charset="0"/>
              </a:rPr>
              <a:t>Utfordringer</a:t>
            </a:r>
          </a:p>
          <a:p>
            <a:r>
              <a:rPr lang="nb-NO" sz="3600">
                <a:solidFill>
                  <a:srgbClr val="000000"/>
                </a:solidFill>
                <a:latin typeface="Trebuchet MS" pitchFamily="34" charset="0"/>
              </a:rPr>
              <a:t>og dilemmaer</a:t>
            </a: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5" cstate="print"/>
          <a:srcRect l="35902" t="17467" r="33861" b="6250"/>
          <a:stretch>
            <a:fillRect/>
          </a:stretch>
        </p:blipFill>
        <p:spPr bwMode="auto">
          <a:xfrm>
            <a:off x="3635375" y="1751013"/>
            <a:ext cx="279241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6" cstate="print"/>
          <a:srcRect l="35463" t="16310" r="33923" b="6645"/>
          <a:stretch>
            <a:fillRect/>
          </a:stretch>
        </p:blipFill>
        <p:spPr bwMode="auto">
          <a:xfrm>
            <a:off x="6273800" y="1766888"/>
            <a:ext cx="28003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258</Words>
  <Application>Microsoft Office PowerPoint</Application>
  <PresentationFormat>Skjermfremvisning (4:3)</PresentationFormat>
  <Paragraphs>63</Paragraphs>
  <Slides>15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Office-tema</vt:lpstr>
      <vt:lpstr>Lysbilde 1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  <vt:lpstr>Lysbilde 13</vt:lpstr>
      <vt:lpstr>Lysbilde 14</vt:lpstr>
      <vt:lpstr>Lysbilde 15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arne</dc:creator>
  <cp:lastModifiedBy>arne</cp:lastModifiedBy>
  <cp:revision>13</cp:revision>
  <dcterms:created xsi:type="dcterms:W3CDTF">2012-05-04T13:58:02Z</dcterms:created>
  <dcterms:modified xsi:type="dcterms:W3CDTF">2012-05-07T14:07:23Z</dcterms:modified>
</cp:coreProperties>
</file>